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338" r:id="rId4"/>
    <p:sldId id="258" r:id="rId5"/>
    <p:sldId id="341" r:id="rId6"/>
    <p:sldId id="342" r:id="rId7"/>
    <p:sldId id="320" r:id="rId8"/>
    <p:sldId id="339" r:id="rId9"/>
    <p:sldId id="348" r:id="rId10"/>
    <p:sldId id="349" r:id="rId11"/>
    <p:sldId id="324" r:id="rId12"/>
    <p:sldId id="329" r:id="rId13"/>
    <p:sldId id="334" r:id="rId14"/>
    <p:sldId id="315" r:id="rId15"/>
    <p:sldId id="321" r:id="rId16"/>
    <p:sldId id="362" r:id="rId17"/>
    <p:sldId id="325" r:id="rId18"/>
    <p:sldId id="260" r:id="rId19"/>
    <p:sldId id="367" r:id="rId20"/>
    <p:sldId id="368" r:id="rId21"/>
    <p:sldId id="371" r:id="rId22"/>
    <p:sldId id="372" r:id="rId23"/>
    <p:sldId id="373" r:id="rId24"/>
    <p:sldId id="374" r:id="rId25"/>
    <p:sldId id="347" r:id="rId26"/>
    <p:sldId id="366" r:id="rId27"/>
    <p:sldId id="354" r:id="rId28"/>
    <p:sldId id="357" r:id="rId29"/>
    <p:sldId id="358" r:id="rId30"/>
    <p:sldId id="359" r:id="rId31"/>
    <p:sldId id="365" r:id="rId32"/>
    <p:sldId id="360" r:id="rId33"/>
    <p:sldId id="361" r:id="rId34"/>
    <p:sldId id="268" r:id="rId35"/>
  </p:sldIdLst>
  <p:sldSz cx="9144000" cy="6858000" type="screen4x3"/>
  <p:notesSz cx="9926638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CC00"/>
    <a:srgbClr val="D60093"/>
    <a:srgbClr val="FEFEAC"/>
    <a:srgbClr val="EFFD6F"/>
    <a:srgbClr val="009900"/>
    <a:srgbClr val="FF99FF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709" autoAdjust="0"/>
  </p:normalViewPr>
  <p:slideViewPr>
    <p:cSldViewPr>
      <p:cViewPr>
        <p:scale>
          <a:sx n="75" d="100"/>
          <a:sy n="75" d="100"/>
        </p:scale>
        <p:origin x="-1303" y="-53"/>
      </p:cViewPr>
      <p:guideLst>
        <p:guide orient="horz" pos="240"/>
        <p:guide pos="2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181751D-E97A-4A46-B44A-5F6EF1C4EFF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8774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28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8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8975"/>
            <a:ext cx="7942262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B3395164-68F5-4658-868B-2B4E447341A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0645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98177-5BEE-4D92-AEE3-A436B4D8AC78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D0148-A48E-4503-8E2C-C2253DE0BBD6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8CDA2-0878-4411-A1F6-E474DC74ACA1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955EE-510C-47A8-ABAD-2342BB7A64E0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6768AB-5BE6-4809-B328-4E47097C6ABA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33382-419E-4923-A0F1-DC1C6A0FB404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63D3C-5302-41B3-9A9D-94C147B2E0AF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24B29-F563-41BF-A3C4-92DB7CEA94B2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24B29-F563-41BF-A3C4-92DB7CEA94B2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B8AE89-068D-4C5E-AE72-DBD3BE51C1B2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F5C0B-7985-449E-B143-F80419AAC4AF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973724-E40C-45F8-BE9C-F2CBC6F9A136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6A6C0-DAC9-4689-8DA4-C60FFBD05564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7948F-C563-4140-A666-6DAD55B2F889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581EE8-66D1-407B-AF75-43942FD365AB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973AC-C21C-4FCA-B04C-83472137104F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39E32-8631-44F7-8D55-F7ACB0BE2E0E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2A858-1DE9-4A94-ABAE-0CEE6D7FA6D2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16DCF-BF14-4331-A10B-B809699E5A2A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CC7AE-E1E3-4D54-A333-CDAEE83CA069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B9BB41-3443-4BD9-B7D2-7E4614CD963B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FFF29-800D-453C-A66D-12EEDC7CB430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489EA-0335-472D-867C-ABF3B5F99B00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1F02B-674E-4288-837A-6B712A445AB3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40000"/>
          </a:blip>
          <a:stretch>
            <a:fillRect/>
          </a:stretch>
        </p:blipFill>
        <p:spPr>
          <a:xfrm>
            <a:off x="1" y="5214950"/>
            <a:ext cx="1472173" cy="16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1733" y="2759581"/>
            <a:ext cx="6100534" cy="1740989"/>
          </a:xfrm>
        </p:spPr>
        <p:txBody>
          <a:bodyPr anchor="t"/>
          <a:lstStyle>
            <a:lvl1pPr marL="0" indent="0" algn="ctr">
              <a:buNone/>
              <a:defRPr lang="zh-CN" altLang="en-US" dirty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203A-E6F8-4B0A-9D8B-31F72EA973B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00176"/>
            <a:ext cx="8229600" cy="47149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CD90-7847-4474-A928-863B8B39BD5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86644" y="274638"/>
            <a:ext cx="1400156" cy="5940444"/>
          </a:xfrm>
        </p:spPr>
        <p:txBody>
          <a:bodyPr vert="eaVert"/>
          <a:lstStyle>
            <a:lvl1pPr algn="ctr">
              <a:defRPr>
                <a:effectLst>
                  <a:outerShdw dist="50800" dir="18900000" algn="tl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758006" cy="594044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0CD8E-C96A-44E8-AB2D-2E4CE0A7FF3B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7C89D2D-354B-4A12-B9F9-64EA3EA0D0D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149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6A1AEB-8B6A-4F82-912A-D3F50FDD11B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068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BD6636F-D809-4327-BABF-EE134976349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745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BFE9-5B26-4797-BAFA-81573CC4CC4A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14336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643182"/>
            <a:ext cx="7772400" cy="1500187"/>
          </a:xfrm>
        </p:spPr>
        <p:txBody>
          <a:bodyPr anchor="b"/>
          <a:lstStyle>
            <a:lvl1pPr marL="0" indent="0">
              <a:buNone/>
              <a:defRPr lang="zh-CN" altLang="en-US" sz="2800" smtClean="0">
                <a:effectLst/>
              </a:defRPr>
            </a:lvl1pPr>
            <a:lvl2pPr marL="457200" indent="0">
              <a:buNone/>
              <a:defRPr lang="zh-CN" altLang="en-US" sz="2400" smtClean="0">
                <a:effectLst/>
              </a:defRPr>
            </a:lvl2pPr>
            <a:lvl3pPr marL="914400" indent="0">
              <a:buNone/>
              <a:defRPr lang="zh-CN" altLang="en-US" sz="2000" smtClean="0">
                <a:effectLst/>
              </a:defRPr>
            </a:lvl3pPr>
            <a:lvl4pPr marL="1371600" indent="0">
              <a:buNone/>
              <a:defRPr lang="zh-CN" altLang="en-US" sz="1600" smtClean="0">
                <a:effectLst/>
              </a:defRPr>
            </a:lvl4pPr>
            <a:lvl5pPr marL="1828800" indent="0">
              <a:buNone/>
              <a:defRPr lang="zh-CN" altLang="en-US" sz="1400" dirty="0" smtClean="0">
                <a:effectLst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4E8AC-8EF4-41BC-9A19-DE950C27D4E3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duotone>
              <a:schemeClr val="bg2"/>
              <a:srgbClr val="FFF1C1"/>
            </a:duotone>
            <a:lum bright="-10000" contrast="-30000"/>
          </a:blip>
          <a:stretch>
            <a:fillRect/>
          </a:stretch>
        </p:blipFill>
        <p:spPr>
          <a:xfrm>
            <a:off x="7480636" y="0"/>
            <a:ext cx="1663364" cy="235743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55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6519-4709-4971-A713-389917441324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6408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45914-F710-4325-99E2-CFB4A757E8A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3F9DD-4686-47EA-9B63-E2DCFA310AB1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5E44-7111-4D36-868E-AEF364D9D19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732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1175" y="5357826"/>
            <a:ext cx="8226225" cy="768028"/>
          </a:xfrm>
        </p:spPr>
        <p:txBody>
          <a:bodyPr anchor="ctr"/>
          <a:lstStyle>
            <a:lvl1pPr algn="ctr">
              <a:defRPr lang="zh-CN" altLang="en-US" sz="36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428604"/>
            <a:ext cx="5111750" cy="48577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6" y="1357298"/>
            <a:ext cx="3008313" cy="3929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C5EEB-FF93-41E7-8784-ED9F5C3359B8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669600" cy="6858000"/>
          </a:xfrm>
          <a:prstGeom prst="rect">
            <a:avLst/>
          </a:prstGeom>
          <a:blipFill>
            <a:blip r:embed="rId2">
              <a:alphaModFix amt="40000"/>
            </a:blip>
            <a:tile tx="0" ty="0" sx="50000" sy="50000" flip="x" algn="tl"/>
          </a:blip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298" y="214290"/>
            <a:ext cx="7448602" cy="781052"/>
          </a:xfrm>
        </p:spPr>
        <p:txBody>
          <a:bodyPr anchor="ctr"/>
          <a:lstStyle>
            <a:lvl1pPr algn="ctr" rtl="0">
              <a:spcBef>
                <a:spcPct val="0"/>
              </a:spcBef>
              <a:buNone/>
              <a:defRPr sz="3600" b="0" kern="1200" spc="5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1015" y="1000108"/>
            <a:ext cx="7452360" cy="5214974"/>
          </a:xfrm>
          <a:prstGeom prst="snip2DiagRect">
            <a:avLst>
              <a:gd name="adj1" fmla="val 0"/>
              <a:gd name="adj2" fmla="val 1794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0" y="6243633"/>
            <a:ext cx="3180375" cy="614367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09600" y="6492878"/>
            <a:ext cx="1676384" cy="365125"/>
          </a:xfrm>
        </p:spPr>
        <p:txBody>
          <a:bodyPr/>
          <a:lstStyle/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285984" y="6492876"/>
            <a:ext cx="2643206" cy="365125"/>
          </a:xfrm>
        </p:spPr>
        <p:txBody>
          <a:bodyPr/>
          <a:lstStyle/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3073" y="5347005"/>
            <a:ext cx="871200" cy="871200"/>
          </a:xfrm>
          <a:prstGeom prst="rtTriangl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fld id="{9E834267-BFB7-4A97-8836-BC3FF18E0B8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duotone>
              <a:schemeClr val="bg2"/>
              <a:srgbClr val="FFF1C1"/>
            </a:duotone>
          </a:blip>
          <a:stretch>
            <a:fillRect/>
          </a:stretch>
        </p:blipFill>
        <p:spPr>
          <a:xfrm>
            <a:off x="8135907" y="0"/>
            <a:ext cx="1008093" cy="142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60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matte">
              <a:bevelT w="12700" h="127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274320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45720" tIns="45720" rIns="45720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CD50F05-BEF6-43C8-BD9E-5B9932912F2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rtl="0" eaLnBrk="1" latinLnBrk="0" hangingPunct="1">
        <a:spcBef>
          <a:spcPct val="0"/>
        </a:spcBef>
        <a:buNone/>
        <a:defRPr kumimoji="0" lang="zh-CN" altLang="en-US" sz="4400" b="0" kern="1200" spc="50" dirty="0">
          <a:ln w="12700">
            <a:noFill/>
            <a:prstDash val="solid"/>
          </a:ln>
          <a:solidFill>
            <a:schemeClr val="accent4"/>
          </a:solidFill>
          <a:effectLst>
            <a:outerShdw blurRad="38100" dist="20320" dir="27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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671349" y="620688"/>
            <a:ext cx="8064500" cy="1143000"/>
          </a:xfrm>
        </p:spPr>
        <p:txBody>
          <a:bodyPr/>
          <a:lstStyle/>
          <a:p>
            <a:r>
              <a:rPr lang="zh-TW" altLang="en-US" sz="5400" dirty="0" smtClean="0">
                <a:solidFill>
                  <a:srgbClr val="FFCC00"/>
                </a:solidFill>
                <a:ea typeface="標楷體" pitchFamily="65" charset="-120"/>
              </a:rPr>
              <a:t>南港高工 </a:t>
            </a:r>
            <a:r>
              <a:rPr lang="zh-TW" altLang="en-US" sz="5400" b="1" dirty="0" smtClean="0">
                <a:solidFill>
                  <a:srgbClr val="FFCC00"/>
                </a:solidFill>
                <a:ea typeface="標楷體" pitchFamily="65" charset="-120"/>
              </a:rPr>
              <a:t>電子學程</a:t>
            </a:r>
            <a:r>
              <a:rPr lang="zh-TW" altLang="en-US" sz="5400" dirty="0" smtClean="0">
                <a:solidFill>
                  <a:srgbClr val="FFCC00"/>
                </a:solidFill>
                <a:ea typeface="標楷體" pitchFamily="65" charset="-120"/>
              </a:rPr>
              <a:t>  簡報</a:t>
            </a:r>
            <a:endParaRPr lang="zh-TW" altLang="en-US" sz="5400" dirty="0">
              <a:solidFill>
                <a:srgbClr val="FFCC00"/>
              </a:solidFill>
              <a:ea typeface="標楷體" pitchFamily="65" charset="-12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1763713" y="5476715"/>
            <a:ext cx="5905500" cy="57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 b="1">
              <a:solidFill>
                <a:srgbClr val="FFFF00"/>
              </a:solidFill>
              <a:ea typeface="標楷體" pitchFamily="65" charset="-12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0113" y="2060575"/>
            <a:ext cx="73914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8000" dirty="0">
                <a:ea typeface="標楷體" pitchFamily="65" charset="-120"/>
              </a:rPr>
              <a:t>歡迎</a:t>
            </a:r>
            <a:r>
              <a:rPr lang="zh-TW" altLang="en-US" sz="8000" dirty="0" smtClean="0">
                <a:ea typeface="標楷體" pitchFamily="65" charset="-120"/>
              </a:rPr>
              <a:t>各位家長</a:t>
            </a:r>
            <a:endParaRPr lang="zh-TW" altLang="en-US" sz="8000" dirty="0">
              <a:ea typeface="標楷體" pitchFamily="65" charset="-12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46767" y="4941888"/>
            <a:ext cx="751366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4400" dirty="0">
                <a:solidFill>
                  <a:srgbClr val="FFFF00"/>
                </a:solidFill>
                <a:ea typeface="標楷體" pitchFamily="65" charset="-120"/>
              </a:rPr>
              <a:t>報告人：電子</a:t>
            </a:r>
            <a:r>
              <a:rPr lang="zh-TW" altLang="en-US" sz="4400" dirty="0" smtClean="0">
                <a:solidFill>
                  <a:srgbClr val="FFFF00"/>
                </a:solidFill>
                <a:ea typeface="標楷體" pitchFamily="65" charset="-120"/>
              </a:rPr>
              <a:t>科主任  張秉正</a:t>
            </a:r>
            <a:endParaRPr lang="zh-TW" altLang="en-US" sz="4400" dirty="0">
              <a:solidFill>
                <a:srgbClr val="FFFF00"/>
              </a:solidFill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29600" cy="1008112"/>
          </a:xfrm>
        </p:spPr>
        <p:txBody>
          <a:bodyPr/>
          <a:lstStyle/>
          <a:p>
            <a:r>
              <a:rPr lang="zh-TW" altLang="en-US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不同身分別學生畢業條件標準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67983"/>
              </p:ext>
            </p:extLst>
          </p:nvPr>
        </p:nvGraphicFramePr>
        <p:xfrm>
          <a:off x="611560" y="1484784"/>
          <a:ext cx="8136904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498"/>
                <a:gridCol w="1464180"/>
                <a:gridCol w="5353226"/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baseline="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身分別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畢業</a:t>
                      </a:r>
                      <a:r>
                        <a:rPr lang="en-US" altLang="zh-TW" sz="2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2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alt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學分數</a:t>
                      </a:r>
                      <a:endParaRPr lang="zh-TW" altLang="en-US" sz="28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畢 業 標 準 </a:t>
                      </a:r>
                      <a:r>
                        <a:rPr lang="en-US" altLang="zh-TW" sz="2000" b="1" kern="1200" dirty="0" smtClean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2000" b="1" kern="1200" dirty="0" smtClean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以學生手冊為主</a:t>
                      </a:r>
                      <a:r>
                        <a:rPr lang="en-US" altLang="zh-TW" sz="2000" b="1" kern="1200" dirty="0" smtClean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endParaRPr lang="zh-TW" altLang="en-US" sz="2000" b="1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高職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160</a:t>
                      </a:r>
                      <a:r>
                        <a:rPr lang="zh-TW" altLang="en-US" sz="2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71463" indent="-271463">
                        <a:buFont typeface="+mj-lt"/>
                        <a:buAutoNum type="arabicPeriod"/>
                      </a:pPr>
                      <a:r>
                        <a:rPr lang="zh-TW" altLang="en-US" sz="2400" b="0" i="0" u="none" strike="noStrike" kern="12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部定必修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科目</a:t>
                      </a:r>
                      <a:r>
                        <a:rPr lang="zh-TW" altLang="en-US" sz="2400" b="1" i="0" u="sng" strike="noStrike" kern="12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及格率</a:t>
                      </a:r>
                      <a:r>
                        <a:rPr lang="en-US" altLang="zh-TW" sz="2400" b="1" i="0" u="sng" strike="noStrike" kern="12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85%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以上，</a:t>
                      </a:r>
                      <a:r>
                        <a:rPr lang="en-US" altLang="zh-TW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altLang="zh-TW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lang="zh-TW" altLang="en-US" sz="2400" b="0" i="0" u="none" strike="noStrike" kern="12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校定必修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科目</a:t>
                      </a:r>
                      <a:r>
                        <a:rPr lang="zh-TW" altLang="en-US" sz="2400" b="1" i="0" u="sng" strike="noStrike" kern="12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及格率達</a:t>
                      </a:r>
                      <a:r>
                        <a:rPr lang="en-US" altLang="zh-TW" sz="2400" b="1" i="0" u="sng" strike="noStrike" kern="12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85%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以上</a:t>
                      </a:r>
                      <a:endParaRPr lang="en-US" altLang="zh-TW" sz="2400" b="0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71463" indent="-271463">
                        <a:buFont typeface="+mj-lt"/>
                        <a:buAutoNum type="arabicPeriod"/>
                      </a:pP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</a:t>
                      </a:r>
                      <a:r>
                        <a:rPr lang="en-US" altLang="zh-TW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實習科目至少修習</a:t>
                      </a:r>
                      <a:r>
                        <a:rPr lang="en-US" altLang="zh-TW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學分並至少</a:t>
                      </a:r>
                      <a:r>
                        <a:rPr lang="en-US" altLang="zh-TW" sz="2400" b="1" i="0" u="sng" strike="noStrike" kern="12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zh-TW" altLang="en-US" sz="2400" b="1" i="0" u="sng" strike="noStrike" kern="12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學分以上及格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 </a:t>
                      </a:r>
                      <a:r>
                        <a:rPr lang="en-US" altLang="zh-TW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包含實習科目</a:t>
                      </a:r>
                      <a:r>
                        <a:rPr lang="en-US" altLang="zh-TW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學分以上，專題製作</a:t>
                      </a:r>
                      <a:r>
                        <a:rPr lang="en-US" altLang="zh-TW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學分以上</a:t>
                      </a:r>
                      <a:r>
                        <a:rPr lang="en-US" altLang="zh-TW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7440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i="0" u="none" strike="noStrike" kern="1200" baseline="0" dirty="0" smtClean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綜合</a:t>
                      </a:r>
                      <a:endParaRPr lang="en-US" altLang="zh-TW" sz="2800" b="1" i="0" u="none" strike="noStrike" kern="1200" baseline="0" dirty="0" smtClean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800" b="1" i="0" u="none" strike="noStrike" kern="1200" baseline="0" dirty="0" smtClean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高中</a:t>
                      </a:r>
                      <a:endParaRPr lang="zh-TW" altLang="en-US" sz="28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i="0" u="none" strike="noStrike" kern="1200" baseline="0" dirty="0" smtClean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160</a:t>
                      </a:r>
                      <a:r>
                        <a:rPr lang="zh-TW" altLang="en-US" sz="2800" b="1" i="0" u="none" strike="noStrike" kern="1200" baseline="0" dirty="0" smtClean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altLang="en-US" sz="2800" b="1" dirty="0" smtClean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71463" indent="-271463">
                        <a:buFont typeface="+mj-lt"/>
                        <a:buAutoNum type="arabicPeriod"/>
                      </a:pP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每「</a:t>
                      </a:r>
                      <a:r>
                        <a:rPr lang="zh-TW" altLang="en-US" sz="2400" b="1" i="0" u="sng" strike="noStrike" kern="12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學年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」學業</a:t>
                      </a:r>
                      <a:r>
                        <a:rPr lang="zh-TW" altLang="en-US" sz="2400" b="1" i="0" u="sng" strike="noStrike" kern="1200" baseline="0" dirty="0" smtClean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總平均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成績</a:t>
                      </a:r>
                      <a:r>
                        <a:rPr lang="zh-TW" altLang="en-US" sz="2400" b="1" i="0" u="sng" strike="noStrike" kern="1200" baseline="0" dirty="0" smtClean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及格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271463" indent="-271463">
                        <a:buFont typeface="+mj-lt"/>
                        <a:buAutoNum type="arabicPeriod"/>
                      </a:pP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所有</a:t>
                      </a:r>
                      <a:r>
                        <a:rPr lang="zh-TW" altLang="en-US" sz="2400" b="1" i="0" u="sng" strike="noStrike" kern="1200" baseline="0" dirty="0" smtClean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必修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科目「學年」</a:t>
                      </a:r>
                      <a:r>
                        <a:rPr lang="zh-TW" altLang="en-US" sz="2400" b="1" i="0" u="sng" strike="noStrike" kern="1200" baseline="0" dirty="0" smtClean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平均成績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皆須</a:t>
                      </a:r>
                      <a:r>
                        <a:rPr lang="zh-TW" altLang="en-US" sz="2400" b="1" i="0" u="sng" strike="noStrike" kern="1200" baseline="0" dirty="0" smtClean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及格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271463" indent="-271463">
                        <a:buFont typeface="+mj-lt"/>
                        <a:buAutoNum type="arabicPeriod"/>
                      </a:pP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若要於畢業證書上登錄</a:t>
                      </a:r>
                      <a:r>
                        <a:rPr lang="zh-TW" altLang="en-US" sz="2400" b="1" i="0" u="sng" strike="noStrike" kern="12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專門學程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章者，須修滿</a:t>
                      </a:r>
                      <a:r>
                        <a:rPr lang="zh-TW" altLang="en-US" sz="2400" b="1" i="0" u="sng" strike="noStrike" kern="12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專門學程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科目</a:t>
                      </a:r>
                      <a:r>
                        <a:rPr lang="en-US" altLang="zh-TW" sz="2400" b="1" i="0" u="sng" strike="noStrike" kern="12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zh-TW" altLang="en-US" sz="2400" b="1" i="0" u="sng" strike="noStrike" kern="12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，其中含核心科目</a:t>
                      </a:r>
                      <a:r>
                        <a:rPr lang="en-US" altLang="zh-TW" sz="2400" b="1" i="0" u="sng" strike="noStrike" kern="12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lang="zh-TW" altLang="en-US" sz="2400" b="1" i="0" u="sng" strike="noStrike" kern="1200" baseline="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  <a:r>
                        <a:rPr lang="zh-TW" altLang="en-US" sz="2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98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69325" cy="919163"/>
          </a:xfrm>
          <a:noFill/>
          <a:ln/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實習工場配置與設備</a:t>
            </a:r>
          </a:p>
        </p:txBody>
      </p:sp>
      <p:sp>
        <p:nvSpPr>
          <p:cNvPr id="182277" name="Rectangle 5"/>
          <p:cNvSpPr>
            <a:spLocks noChangeArrowheads="1"/>
          </p:cNvSpPr>
          <p:nvPr/>
        </p:nvSpPr>
        <p:spPr bwMode="auto">
          <a:xfrm>
            <a:off x="395536" y="1435847"/>
            <a:ext cx="8281615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zh-TW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本科設置有各個專門的實習場所：</a:t>
            </a:r>
          </a:p>
          <a:p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共設有</a:t>
            </a:r>
            <a:r>
              <a:rPr lang="zh-TW" altLang="en-US" sz="3400" b="1" u="sng" dirty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十個實習場所</a:t>
            </a:r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及</a:t>
            </a:r>
            <a:r>
              <a:rPr lang="zh-TW" altLang="en-US" sz="3400" b="1" u="sng" dirty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一個專業教室</a:t>
            </a:r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</a:t>
            </a:r>
          </a:p>
          <a:p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並有一技能訓練區</a:t>
            </a:r>
            <a:r>
              <a:rPr lang="en-US" altLang="zh-TW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選手室</a:t>
            </a:r>
            <a:r>
              <a:rPr lang="en-US" altLang="zh-TW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與教師研究室</a:t>
            </a:r>
          </a:p>
          <a:p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供教學所需。</a:t>
            </a:r>
          </a:p>
          <a:p>
            <a:pPr>
              <a:spcBef>
                <a:spcPts val="1800"/>
              </a:spcBef>
            </a:pPr>
            <a:r>
              <a:rPr lang="en-US" altLang="zh-TW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本科的實習工場設備與儀器、工具</a:t>
            </a:r>
            <a:b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均</a:t>
            </a:r>
            <a:r>
              <a:rPr lang="zh-TW" altLang="en-US" sz="3400" b="1" u="sng" dirty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符合</a:t>
            </a:r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電子科工場</a:t>
            </a:r>
            <a:r>
              <a:rPr lang="zh-TW" altLang="en-US" sz="3400" b="1" u="sng" dirty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需求配置</a:t>
            </a:r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。</a:t>
            </a:r>
          </a:p>
          <a:p>
            <a:pPr>
              <a:spcBef>
                <a:spcPts val="1800"/>
              </a:spcBef>
            </a:pPr>
            <a:r>
              <a:rPr lang="en-US" altLang="zh-TW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目前逐年</a:t>
            </a:r>
            <a:r>
              <a:rPr lang="zh-TW" altLang="en-US" sz="3400" b="1" u="sng" dirty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更新設備</a:t>
            </a:r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，並積極申請經費，</a:t>
            </a:r>
            <a:b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發展</a:t>
            </a:r>
            <a:r>
              <a:rPr lang="zh-TW" altLang="en-US" sz="3400" b="1" u="sng" dirty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特色課程</a:t>
            </a:r>
            <a:r>
              <a:rPr lang="zh-TW" altLang="en-US" sz="3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符合</a:t>
            </a:r>
            <a:r>
              <a:rPr lang="en-US" altLang="zh-TW" sz="3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107</a:t>
            </a:r>
            <a:r>
              <a:rPr lang="zh-TW" altLang="en-US" sz="3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課綱精神。 </a:t>
            </a:r>
            <a:endParaRPr lang="zh-TW" altLang="en-US" sz="3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2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2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2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2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47725"/>
          </a:xfrm>
          <a:noFill/>
          <a:ln/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實習工場配置</a:t>
            </a:r>
            <a:r>
              <a:rPr lang="zh-TW" altLang="en-US" b="1" dirty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表</a:t>
            </a:r>
            <a:r>
              <a:rPr lang="en-US" altLang="zh-TW" b="1" dirty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-1F</a:t>
            </a:r>
          </a:p>
        </p:txBody>
      </p:sp>
      <p:graphicFrame>
        <p:nvGraphicFramePr>
          <p:cNvPr id="197642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1116013" y="1052513"/>
          <a:ext cx="7200900" cy="559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28" name="Visio" r:id="rId4" imgW="8695944" imgH="6753225" progId="Visio.Drawing.11">
                  <p:embed/>
                </p:oleObj>
              </mc:Choice>
              <mc:Fallback>
                <p:oleObj name="Visio" r:id="rId4" imgW="8695944" imgH="6753225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052513"/>
                        <a:ext cx="7200900" cy="55911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250825" y="2965450"/>
            <a:ext cx="87137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TW" sz="340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實習工場配置表</a:t>
            </a:r>
            <a:r>
              <a:rPr lang="en-US" altLang="zh-TW" b="1" dirty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-2F</a:t>
            </a:r>
          </a:p>
        </p:txBody>
      </p:sp>
      <p:graphicFrame>
        <p:nvGraphicFramePr>
          <p:cNvPr id="2140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68325" y="2579688"/>
          <a:ext cx="8005763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01" name="Visio" r:id="rId4" imgW="8004996" imgH="2565197" progId="Visio.Drawing.11">
                  <p:embed/>
                </p:oleObj>
              </mc:Choice>
              <mc:Fallback>
                <p:oleObj name="Visio" r:id="rId4" imgW="8004996" imgH="256519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2579688"/>
                        <a:ext cx="8005763" cy="2565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663" name="Group 15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061353833"/>
              </p:ext>
            </p:extLst>
          </p:nvPr>
        </p:nvGraphicFramePr>
        <p:xfrm>
          <a:off x="179388" y="1323974"/>
          <a:ext cx="8783638" cy="4587860"/>
        </p:xfrm>
        <a:graphic>
          <a:graphicData uri="http://schemas.openxmlformats.org/drawingml/2006/table">
            <a:tbl>
              <a:tblPr/>
              <a:tblGrid>
                <a:gridCol w="1728316"/>
                <a:gridCol w="1175887"/>
                <a:gridCol w="1175887"/>
                <a:gridCol w="1175887"/>
                <a:gridCol w="1175887"/>
                <a:gridCol w="1175887"/>
                <a:gridCol w="1175887"/>
              </a:tblGrid>
              <a:tr h="11469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1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102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學年度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學年度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104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學年度</a:t>
                      </a:r>
                      <a:endParaRPr kumimoji="1" lang="en-US" altLang="zh-TW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469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工業電子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丙級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102/102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忠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孝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27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85/86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忠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孝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38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55/55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忠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 高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14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9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數位電子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乙級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75/102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忠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孝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73.5%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72/86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忠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孝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高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83.7%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41/55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忠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 高</a:t>
                      </a:r>
                      <a:r>
                        <a:rPr kumimoji="1" lang="en-US" altLang="zh-TW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9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74.5%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9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合計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177/102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173.5%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157/86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182.5%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96/55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174.5%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9661" name="Rectangle 157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88640"/>
            <a:ext cx="8229600" cy="919162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CC00"/>
                </a:solidFill>
                <a:ea typeface="標楷體" pitchFamily="65" charset="-120"/>
              </a:rPr>
              <a:t>教學成果</a:t>
            </a:r>
            <a:r>
              <a:rPr lang="en-US" altLang="zh-TW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技能檢定</a:t>
            </a:r>
          </a:p>
        </p:txBody>
      </p:sp>
      <p:pic>
        <p:nvPicPr>
          <p:cNvPr id="5" name="Picture 163" descr="CIMG004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85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89" name="Group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52145"/>
              </p:ext>
            </p:extLst>
          </p:nvPr>
        </p:nvGraphicFramePr>
        <p:xfrm>
          <a:off x="971600" y="1772816"/>
          <a:ext cx="7344816" cy="3779520"/>
        </p:xfrm>
        <a:graphic>
          <a:graphicData uri="http://schemas.openxmlformats.org/drawingml/2006/table">
            <a:tbl>
              <a:tblPr/>
              <a:tblGrid>
                <a:gridCol w="4392488"/>
                <a:gridCol w="2952328"/>
              </a:tblGrid>
              <a:tr h="944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成果統計</a:t>
                      </a:r>
                      <a:endParaRPr kumimoji="1" lang="zh-TW" altLang="zh-TW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103~105</a:t>
                      </a:r>
                      <a:r>
                        <a:rPr kumimoji="1" lang="zh-TW" alt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全國技能競賽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初賽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決賽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全國高中工科技藝競賽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標楷體" pitchFamily="65" charset="-120"/>
                        </a:rPr>
                        <a:t>得獎統計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03" name="Rectangle 123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229600" cy="1143000"/>
          </a:xfrm>
          <a:noFill/>
          <a:ln/>
        </p:spPr>
        <p:txBody>
          <a:bodyPr/>
          <a:lstStyle/>
          <a:p>
            <a:pPr algn="ctr"/>
            <a:r>
              <a:rPr kumimoji="0" lang="zh-TW" altLang="en-US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教</a:t>
            </a:r>
            <a:r>
              <a:rPr lang="zh-TW" altLang="en-US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學成果</a:t>
            </a:r>
            <a:r>
              <a:rPr lang="en-US" altLang="zh-TW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技能競賽成果統計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3"/>
          <p:cNvSpPr txBox="1">
            <a:spLocks noChangeArrowheads="1"/>
          </p:cNvSpPr>
          <p:nvPr/>
        </p:nvSpPr>
        <p:spPr>
          <a:xfrm>
            <a:off x="611188" y="333375"/>
            <a:ext cx="8229600" cy="935385"/>
          </a:xfrm>
          <a:prstGeom prst="rect">
            <a:avLst/>
          </a:prstGeom>
          <a:noFill/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r>
              <a:rPr kumimoji="0" lang="zh-TW" altLang="en-US" b="1" kern="0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教</a:t>
            </a:r>
            <a:r>
              <a:rPr lang="zh-TW" altLang="en-US" b="1" kern="0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學成果</a:t>
            </a:r>
            <a:r>
              <a:rPr lang="en-US" altLang="zh-TW" b="1" kern="0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-</a:t>
            </a:r>
            <a:r>
              <a:rPr lang="zh-TW" altLang="en-US" b="1" kern="0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國際發明展成果</a:t>
            </a:r>
            <a:endParaRPr lang="zh-TW" altLang="en-US" b="1" kern="0" dirty="0">
              <a:solidFill>
                <a:srgbClr val="FFCC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" name="Rectangle 123"/>
          <p:cNvSpPr txBox="1">
            <a:spLocks noChangeArrowheads="1"/>
          </p:cNvSpPr>
          <p:nvPr/>
        </p:nvSpPr>
        <p:spPr>
          <a:xfrm>
            <a:off x="323528" y="1124744"/>
            <a:ext cx="8784976" cy="1309547"/>
          </a:xfrm>
          <a:prstGeom prst="rect">
            <a:avLst/>
          </a:prstGeom>
          <a:noFill/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3600" b="1" kern="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2013</a:t>
            </a:r>
            <a:r>
              <a:rPr lang="zh-TW" altLang="en-US" sz="3600" b="1" kern="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 德國紐倫堡 發明展</a:t>
            </a:r>
            <a:endParaRPr lang="en-US" altLang="zh-TW" sz="3600" b="1" kern="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l"/>
            <a:r>
              <a:rPr lang="zh-TW" altLang="zh-TW" sz="36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具有節省能源之電力切換分配</a:t>
            </a:r>
            <a:r>
              <a:rPr lang="zh-TW" altLang="zh-TW" sz="3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裝置</a:t>
            </a:r>
            <a:r>
              <a:rPr lang="zh-TW" altLang="en-US" sz="36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kern="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銅牌</a:t>
            </a:r>
            <a:r>
              <a:rPr lang="zh-TW" altLang="en-US" sz="3600" kern="0" dirty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獎</a:t>
            </a:r>
            <a:endParaRPr lang="en-US" altLang="zh-TW" sz="3600" kern="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123"/>
          <p:cNvSpPr txBox="1">
            <a:spLocks noChangeArrowheads="1"/>
          </p:cNvSpPr>
          <p:nvPr/>
        </p:nvSpPr>
        <p:spPr>
          <a:xfrm>
            <a:off x="276011" y="2434290"/>
            <a:ext cx="8669660" cy="1786797"/>
          </a:xfrm>
          <a:prstGeom prst="rect">
            <a:avLst/>
          </a:prstGeom>
          <a:noFill/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3600" b="1" kern="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</a:rPr>
              <a:t>2014</a:t>
            </a:r>
            <a:r>
              <a:rPr lang="zh-TW" altLang="en-US" sz="3600" b="1" kern="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</a:rPr>
              <a:t> 美國匹茲堡 國際</a:t>
            </a:r>
            <a:r>
              <a:rPr lang="zh-TW" altLang="en-US" sz="3600" b="1" kern="0" dirty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</a:rPr>
              <a:t>發明</a:t>
            </a:r>
            <a:r>
              <a:rPr lang="zh-TW" altLang="en-US" sz="3600" b="1" kern="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</a:rPr>
              <a:t>展</a:t>
            </a:r>
            <a:endParaRPr lang="en-US" altLang="zh-TW" sz="3600" b="1" kern="0" dirty="0" smtClean="0">
              <a:solidFill>
                <a:srgbClr val="FFC000"/>
              </a:solidFill>
              <a:latin typeface="Times New Roman" pitchFamily="18" charset="0"/>
              <a:ea typeface="標楷體" pitchFamily="65" charset="-120"/>
            </a:endParaRPr>
          </a:p>
          <a:p>
            <a:pPr algn="l"/>
            <a:r>
              <a:rPr lang="zh-TW" altLang="zh-TW" sz="3600" dirty="0" smtClean="0">
                <a:solidFill>
                  <a:srgbClr val="FFC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具有</a:t>
            </a:r>
            <a:r>
              <a:rPr lang="zh-TW" altLang="zh-TW" sz="3600" dirty="0">
                <a:solidFill>
                  <a:srgbClr val="FFC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節省能源之電力切換分配</a:t>
            </a:r>
            <a:r>
              <a:rPr lang="zh-TW" altLang="zh-TW" sz="3600" dirty="0" smtClean="0">
                <a:solidFill>
                  <a:srgbClr val="FFC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裝置</a:t>
            </a:r>
            <a:r>
              <a:rPr lang="zh-TW" altLang="en-US" sz="3600" dirty="0" smtClean="0">
                <a:solidFill>
                  <a:srgbClr val="FFC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</a:rPr>
              <a:t>金牌獎</a:t>
            </a:r>
            <a:endParaRPr lang="en-US" altLang="zh-TW" sz="3600" kern="0" dirty="0" smtClean="0">
              <a:solidFill>
                <a:srgbClr val="FFC000"/>
              </a:solidFill>
              <a:latin typeface="Times New Roman" pitchFamily="18" charset="0"/>
              <a:ea typeface="標楷體" pitchFamily="65" charset="-120"/>
            </a:endParaRPr>
          </a:p>
          <a:p>
            <a:pPr algn="l"/>
            <a:r>
              <a:rPr lang="zh-TW" altLang="zh-TW" sz="3600" dirty="0">
                <a:solidFill>
                  <a:srgbClr val="FFC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具自動分類壓縮之資源回收</a:t>
            </a:r>
            <a:r>
              <a:rPr lang="zh-TW" altLang="zh-TW" sz="3600" dirty="0" smtClean="0">
                <a:solidFill>
                  <a:srgbClr val="FFC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裝置</a:t>
            </a:r>
            <a:r>
              <a:rPr lang="zh-TW" altLang="en-US" sz="3600" dirty="0" smtClean="0">
                <a:solidFill>
                  <a:srgbClr val="FFC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b="1" dirty="0" smtClean="0">
                <a:solidFill>
                  <a:srgbClr val="FFC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銀</a:t>
            </a:r>
            <a:r>
              <a:rPr lang="zh-TW" altLang="en-US" sz="3600" kern="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</a:rPr>
              <a:t>牌</a:t>
            </a:r>
            <a:r>
              <a:rPr lang="zh-TW" altLang="en-US" sz="3600" kern="0" dirty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</a:rPr>
              <a:t>獎</a:t>
            </a:r>
            <a:endParaRPr lang="en-US" altLang="zh-TW" sz="3600" kern="0" dirty="0" smtClean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Rectangle 123"/>
          <p:cNvSpPr txBox="1">
            <a:spLocks noChangeArrowheads="1"/>
          </p:cNvSpPr>
          <p:nvPr/>
        </p:nvSpPr>
        <p:spPr>
          <a:xfrm>
            <a:off x="288835" y="4221087"/>
            <a:ext cx="8669660" cy="1258996"/>
          </a:xfrm>
          <a:prstGeom prst="rect">
            <a:avLst/>
          </a:prstGeom>
          <a:noFill/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2015</a:t>
            </a:r>
            <a:r>
              <a:rPr lang="zh-TW" alt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瑞士日內瓦</a:t>
            </a:r>
            <a:r>
              <a:rPr lang="zh-TW" alt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</a:t>
            </a:r>
            <a:r>
              <a:rPr lang="zh-TW" altLang="zh-TW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發明</a:t>
            </a:r>
            <a:r>
              <a:rPr lang="zh-TW" altLang="zh-TW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展</a:t>
            </a:r>
            <a:endParaRPr lang="en-US" altLang="zh-TW" sz="3600" b="1" kern="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zh-TW" altLang="zh-TW" sz="36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自動調整角度的車輛後照鏡</a:t>
            </a:r>
            <a:r>
              <a:rPr lang="zh-TW" altLang="zh-TW" sz="36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裝置</a:t>
            </a:r>
            <a:r>
              <a:rPr lang="zh-TW" altLang="en-US" sz="3600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b="1" dirty="0" smtClean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銅</a:t>
            </a:r>
            <a:r>
              <a:rPr lang="zh-TW" altLang="en-US" sz="3600" kern="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牌</a:t>
            </a:r>
            <a:r>
              <a:rPr lang="zh-TW" altLang="en-US" sz="3600" kern="0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獎</a:t>
            </a:r>
            <a:endParaRPr lang="en-US" altLang="zh-TW" sz="3600" kern="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Rectangle 123"/>
          <p:cNvSpPr txBox="1">
            <a:spLocks noChangeArrowheads="1"/>
          </p:cNvSpPr>
          <p:nvPr/>
        </p:nvSpPr>
        <p:spPr>
          <a:xfrm>
            <a:off x="292448" y="5589240"/>
            <a:ext cx="8669660" cy="792088"/>
          </a:xfrm>
          <a:prstGeom prst="rect">
            <a:avLst/>
          </a:prstGeom>
          <a:noFill/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000" kern="0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</a:rPr>
              <a:t>指導老師：支裕文老師</a:t>
            </a:r>
            <a:endParaRPr lang="en-US" altLang="zh-TW" sz="4000" kern="0" dirty="0" smtClean="0">
              <a:solidFill>
                <a:srgbClr val="FFC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23234" name="Picture 2" descr="1040424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" y="3645024"/>
            <a:ext cx="4619228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5" name="Picture 3" descr="2014美國匹茲堡國際發明展_10307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64508"/>
            <a:ext cx="5220072" cy="317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0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064500" cy="1143000"/>
          </a:xfrm>
          <a:noFill/>
          <a:ln/>
        </p:spPr>
        <p:txBody>
          <a:bodyPr/>
          <a:lstStyle/>
          <a:p>
            <a:pPr algn="ctr"/>
            <a:r>
              <a:rPr kumimoji="0" lang="zh-TW" altLang="en-US" b="1" dirty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電子</a:t>
            </a:r>
            <a:r>
              <a:rPr lang="zh-TW" altLang="en-US" b="1" dirty="0" smtClean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科</a:t>
            </a:r>
            <a:r>
              <a:rPr lang="en-US" altLang="zh-TW" b="1" dirty="0" smtClean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學程</a:t>
            </a:r>
            <a:r>
              <a:rPr lang="en-US" altLang="zh-TW" b="1" dirty="0" smtClean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)-</a:t>
            </a:r>
            <a:r>
              <a:rPr lang="zh-TW" altLang="en-US" b="1" dirty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選手訓練</a:t>
            </a:r>
          </a:p>
        </p:txBody>
      </p:sp>
      <p:graphicFrame>
        <p:nvGraphicFramePr>
          <p:cNvPr id="184430" name="Group 11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69582634"/>
              </p:ext>
            </p:extLst>
          </p:nvPr>
        </p:nvGraphicFramePr>
        <p:xfrm>
          <a:off x="467544" y="1484784"/>
          <a:ext cx="8208912" cy="4528528"/>
        </p:xfrm>
        <a:graphic>
          <a:graphicData uri="http://schemas.openxmlformats.org/drawingml/2006/table">
            <a:tbl>
              <a:tblPr/>
              <a:tblGrid>
                <a:gridCol w="1606550"/>
                <a:gridCol w="1489025"/>
                <a:gridCol w="5113337"/>
              </a:tblGrid>
              <a:tr h="64928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職   種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訓練比賽內容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886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電子職種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工業電子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電腦介面控制</a:t>
                      </a:r>
                      <a:r>
                        <a:rPr kumimoji="1" lang="zh-TW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，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IC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電路設計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數位電子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數位電路功能設計，微電腦控制設計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電腦職種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電腦軟體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程式設計，網頁設計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電腦修護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電腦組裝、軟體安裝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網路設定、介面卡控制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整合職種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集體創作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電子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控制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及機械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機構加工</a:t>
                      </a: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整合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製做出三人集體創作的成品。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79388" y="1484784"/>
            <a:ext cx="8964612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000" b="1" dirty="0" smtClean="0">
                <a:solidFill>
                  <a:srgbClr val="2DFF1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技能證照：</a:t>
            </a:r>
            <a:endParaRPr lang="zh-TW" altLang="en-US" sz="3000" b="1" dirty="0">
              <a:solidFill>
                <a:srgbClr val="2DFF1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國家證照：</a:t>
            </a:r>
            <a:r>
              <a:rPr lang="zh-TW" alt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輔導及協助學生取得</a:t>
            </a:r>
            <a:r>
              <a:rPr lang="en-US" altLang="zh-TW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張</a:t>
            </a:r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證照</a:t>
            </a:r>
            <a:r>
              <a:rPr lang="en-US" altLang="zh-TW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r>
              <a:rPr lang="zh-TW" altLang="en-US" sz="3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丙級工業電子</a:t>
            </a:r>
            <a:r>
              <a:rPr lang="zh-TW" alt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3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乙</a:t>
            </a:r>
            <a:r>
              <a:rPr lang="zh-TW" altLang="en-US" sz="3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級數位</a:t>
            </a:r>
            <a:r>
              <a:rPr lang="zh-TW" altLang="en-US" sz="3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電子</a:t>
            </a:r>
            <a:r>
              <a:rPr lang="zh-TW" alt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特色證照：</a:t>
            </a:r>
            <a:r>
              <a:rPr lang="en-US" altLang="zh-TW" sz="2800" b="1" dirty="0"/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程式設計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(App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Inventor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2)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證照</a:t>
            </a:r>
            <a:endParaRPr lang="zh-TW" alt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1968500"/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Altium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Designer PCB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繪圖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國際證照</a:t>
            </a:r>
            <a:endParaRPr lang="zh-TW" alt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800"/>
              </a:spcBef>
            </a:pPr>
            <a:r>
              <a:rPr lang="zh-TW" alt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升學輔導：</a:t>
            </a:r>
            <a:endParaRPr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輔導學生錄取相關國、私立科技</a:t>
            </a:r>
            <a:r>
              <a:rPr lang="zh-TW" alt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大學、技術學院</a:t>
            </a:r>
            <a:r>
              <a:rPr lang="zh-TW" alt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電子工程相關科系</a:t>
            </a:r>
            <a:r>
              <a:rPr lang="zh-TW" alt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、資訊工程相關科系、資訊管理系</a:t>
            </a:r>
            <a:r>
              <a:rPr lang="en-US" altLang="zh-TW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電腦網路</a:t>
            </a:r>
            <a:r>
              <a:rPr lang="zh-TW" alt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多媒體相關</a:t>
            </a:r>
            <a:r>
              <a:rPr lang="zh-TW" alt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科系</a:t>
            </a:r>
            <a:r>
              <a:rPr lang="en-US" altLang="zh-TW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...</a:t>
            </a:r>
            <a:r>
              <a:rPr lang="zh-TW" altLang="en-US" sz="3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等相關電子科系</a:t>
            </a:r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468313" y="188640"/>
            <a:ext cx="80645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學生進路與發展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8313" y="1187747"/>
            <a:ext cx="8352159" cy="2097237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0"/>
              </a:spcBef>
            </a:pPr>
            <a:r>
              <a:rPr lang="zh-TW" altLang="en-US" b="1" dirty="0" smtClean="0">
                <a:solidFill>
                  <a:srgbClr val="FD291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就業輔導：</a:t>
            </a:r>
            <a:endParaRPr lang="zh-TW" altLang="en-US" b="1" dirty="0">
              <a:solidFill>
                <a:srgbClr val="FD291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可任職於</a:t>
            </a:r>
            <a:r>
              <a:rPr lang="zh-TW" altLang="en-US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電子</a:t>
            </a:r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資訊</a:t>
            </a:r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電腦網路</a:t>
            </a:r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電機</a:t>
            </a:r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相關行業，擔任研發</a:t>
            </a:r>
            <a:r>
              <a:rPr lang="zh-TW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、製造</a:t>
            </a:r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、維護、</a:t>
            </a:r>
            <a:r>
              <a:rPr lang="zh-TW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採購</a:t>
            </a:r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、品管</a:t>
            </a:r>
            <a:r>
              <a:rPr lang="en-US" altLang="zh-TW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工作</a:t>
            </a:r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l">
              <a:spcBef>
                <a:spcPts val="1800"/>
              </a:spcBef>
            </a:pPr>
            <a:r>
              <a:rPr lang="zh-TW" alt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上市公司統計表：</a:t>
            </a:r>
            <a:endParaRPr lang="zh-TW" altLang="en-US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8313" y="188640"/>
            <a:ext cx="80645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學生進路與發展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22999"/>
              </p:ext>
            </p:extLst>
          </p:nvPr>
        </p:nvGraphicFramePr>
        <p:xfrm>
          <a:off x="468313" y="3292192"/>
          <a:ext cx="828015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15"/>
                <a:gridCol w="828015"/>
                <a:gridCol w="828015"/>
                <a:gridCol w="828015"/>
                <a:gridCol w="828015"/>
                <a:gridCol w="828015"/>
                <a:gridCol w="828015"/>
                <a:gridCol w="828015"/>
                <a:gridCol w="828015"/>
                <a:gridCol w="828015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水泥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食品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塑膠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紡織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電機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電器電纜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化學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生技醫療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玻璃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造紙</a:t>
                      </a:r>
                    </a:p>
                  </a:txBody>
                  <a:tcPr marL="7088" marR="7088" marT="7088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088" marR="7088" marT="70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088" marR="7088" marT="70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088" marR="7088" marT="70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7088" marR="7088" marT="70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7088" marR="7088" marT="70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088" marR="7088" marT="70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088" marR="7088" marT="70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088" marR="7088" marT="70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088" marR="7088" marT="70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088" marR="7088" marT="708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鋼鐵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橡膠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汽車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半導體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電腦週邊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光電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通信網路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電子零組件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電子通路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資訊服務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其它電子</a:t>
                      </a:r>
                    </a:p>
                  </a:txBody>
                  <a:tcPr marL="7088" marR="7088" marT="70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營建</a:t>
                      </a:r>
                    </a:p>
                  </a:txBody>
                  <a:tcPr marL="7088" marR="7088" marT="70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航運</a:t>
                      </a:r>
                    </a:p>
                  </a:txBody>
                  <a:tcPr marL="7088" marR="7088" marT="70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觀光</a:t>
                      </a:r>
                    </a:p>
                  </a:txBody>
                  <a:tcPr marL="7088" marR="7088" marT="70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金融</a:t>
                      </a:r>
                    </a:p>
                  </a:txBody>
                  <a:tcPr marL="7088" marR="7088" marT="70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貿易百貨</a:t>
                      </a:r>
                    </a:p>
                  </a:txBody>
                  <a:tcPr marL="7088" marR="7088" marT="70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油電燃氣</a:t>
                      </a:r>
                    </a:p>
                  </a:txBody>
                  <a:tcPr marL="7088" marR="7088" marT="70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其他</a:t>
                      </a:r>
                    </a:p>
                  </a:txBody>
                  <a:tcPr marL="7088" marR="7088" marT="708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副標題 2"/>
          <p:cNvSpPr txBox="1">
            <a:spLocks/>
          </p:cNvSpPr>
          <p:nvPr/>
        </p:nvSpPr>
        <p:spPr>
          <a:xfrm>
            <a:off x="468313" y="5661248"/>
            <a:ext cx="8352159" cy="936103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lang="zh-CN" alt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上市公司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893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家，電子類公司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472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家，佔</a:t>
            </a:r>
            <a:r>
              <a:rPr lang="en-US" altLang="zh-TW" sz="2800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52.8%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資料來源：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yahoo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奇摩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股市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(2106)</a:t>
            </a:r>
            <a:endParaRPr 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53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11968" y="1678133"/>
            <a:ext cx="799147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12788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3600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傳授電子相關之</a:t>
            </a:r>
            <a:r>
              <a:rPr lang="zh-TW" altLang="en-US" sz="3600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基本知識</a:t>
            </a:r>
            <a:r>
              <a:rPr lang="zh-TW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與</a:t>
            </a:r>
            <a:r>
              <a:rPr lang="zh-TW" altLang="en-US" sz="3600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基本技能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zh-TW" altLang="en-US" sz="3600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培育</a:t>
            </a:r>
            <a:r>
              <a:rPr lang="zh-TW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電子技術相關</a:t>
            </a:r>
            <a:r>
              <a:rPr lang="zh-TW" altLang="en-US" sz="3600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實務工作的能力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養成良好的</a:t>
            </a:r>
            <a:r>
              <a:rPr lang="zh-TW" altLang="en-US" sz="3600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工作習慣</a:t>
            </a:r>
            <a:r>
              <a:rPr lang="zh-TW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及</a:t>
            </a:r>
            <a:r>
              <a:rPr lang="zh-TW" altLang="en-US" sz="3600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職業道德</a:t>
            </a:r>
            <a:r>
              <a:rPr lang="zh-TW" altLang="en-US" sz="3600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en-US" altLang="zh-TW" sz="3600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4</a:t>
            </a:r>
            <a:r>
              <a:rPr lang="en-US" altLang="zh-TW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.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cs typeface="Times New Roman" panose="02020603050405020304" pitchFamily="18" charset="0"/>
              </a:rPr>
              <a:t>培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養</a:t>
            </a:r>
            <a:r>
              <a:rPr lang="zh-TW" altLang="en-US" sz="3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積極進取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、</a:t>
            </a:r>
            <a:r>
              <a:rPr lang="zh-TW" altLang="en-US" sz="3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不放棄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的</a:t>
            </a:r>
            <a:r>
              <a:rPr lang="zh-TW" altLang="en-US" sz="3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學習態度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標楷體" pitchFamily="65" charset="-120"/>
              </a:rPr>
              <a:t>。</a:t>
            </a:r>
            <a:endParaRPr lang="zh-TW" alt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11188" y="260350"/>
            <a:ext cx="7793037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b="1" dirty="0" smtClean="0">
                <a:solidFill>
                  <a:srgbClr val="FFCC00"/>
                </a:solidFill>
                <a:ea typeface="標楷體" pitchFamily="65" charset="-120"/>
              </a:rPr>
              <a:t>電子科</a:t>
            </a:r>
            <a:r>
              <a:rPr lang="en-US" altLang="zh-TW" b="1" dirty="0" smtClean="0">
                <a:solidFill>
                  <a:srgbClr val="FFCC00"/>
                </a:solidFill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CC00"/>
                </a:solidFill>
                <a:ea typeface="標楷體" pitchFamily="65" charset="-120"/>
              </a:rPr>
              <a:t>學程</a:t>
            </a:r>
            <a:r>
              <a:rPr lang="en-US" altLang="zh-TW" b="1" dirty="0" smtClean="0">
                <a:solidFill>
                  <a:srgbClr val="FFCC00"/>
                </a:solidFill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CC00"/>
                </a:solidFill>
                <a:ea typeface="標楷體" pitchFamily="65" charset="-120"/>
              </a:rPr>
              <a:t> 教育</a:t>
            </a:r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目標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3446" y="1340768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104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資訊科技發布「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年終獎金調查報告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調查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顯示，今年企業年終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1.27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個月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按個別產業排名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金融業：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1.76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個月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化學與石化業：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1.56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個月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半導體業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1.53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個月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54013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半導體業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前兩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年排名第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，今年第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。近年在智慧型手機等新興應用帶動下，台灣半導體產業包括晶圓代工、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設計、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封測等，產值維持穩定成長。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313" y="188640"/>
            <a:ext cx="80645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學生進路與發展</a:t>
            </a:r>
          </a:p>
        </p:txBody>
      </p:sp>
    </p:spTree>
    <p:extLst>
      <p:ext uri="{BB962C8B-B14F-4D97-AF65-F5344CB8AC3E}">
        <p14:creationId xmlns:p14="http://schemas.microsoft.com/office/powerpoint/2010/main" val="10523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6000" cy="994122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學生進路分析</a:t>
            </a:r>
            <a:r>
              <a:rPr lang="en-US" altLang="zh-TW" b="1" dirty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業界聘用意願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507413" cy="5183906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勞動力發展署表示，根據全國就業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e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網第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2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季「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2014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企業徵才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&amp;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聘用新鮮人意願調查」專題調查結果顯示，在求職者最在意的薪水方面，超過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8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成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(80.32%)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企業願意提供</a:t>
            </a:r>
            <a:r>
              <a:rPr lang="zh-TW" altLang="en-US" sz="2800" b="1" u="sng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高於平均值的薪水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給表現優異的新鮮人，而何種條件的新鮮人較具有薪資議價力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?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800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前兩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名分別為：</a:t>
            </a:r>
          </a:p>
          <a:p>
            <a:pPr marL="0" indent="0">
              <a:buFont typeface="Wingdings" pitchFamily="2" charset="2"/>
              <a:buNone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「</a:t>
            </a:r>
            <a:r>
              <a:rPr lang="zh-TW" altLang="en-US" sz="2800" b="1" u="sng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突出的專業能力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」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2800" b="1" dirty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</a:rPr>
              <a:t>48.84%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與</a:t>
            </a:r>
            <a:br>
              <a:rPr lang="zh-TW" altLang="en-US" sz="2800" dirty="0">
                <a:latin typeface="Times New Roman" pitchFamily="18" charset="0"/>
                <a:ea typeface="標楷體" pitchFamily="65" charset="-120"/>
              </a:rPr>
            </a:b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「</a:t>
            </a:r>
            <a:r>
              <a:rPr lang="zh-TW" altLang="en-US" sz="2800" b="1" u="sng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具備專業證照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」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2800" b="1" dirty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</a:rPr>
              <a:t>36.77%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，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</a:endParaRPr>
          </a:p>
          <a:p>
            <a:pPr marL="0" indent="0">
              <a:buFont typeface="Wingdings" pitchFamily="2" charset="2"/>
              <a:buNone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建議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新鮮人在求職時，要能突顯個人的</a:t>
            </a:r>
            <a:r>
              <a:rPr lang="zh-TW" altLang="en-US" sz="2800" b="1" u="sng" dirty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</a:rPr>
              <a:t>特殊學經歷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，尤其是打工、實習經驗，以及已經取得的證照、專長等，這些都是企業評估新鮮人專業能力的指標。 </a:t>
            </a:r>
          </a:p>
        </p:txBody>
      </p:sp>
    </p:spTree>
    <p:extLst>
      <p:ext uri="{BB962C8B-B14F-4D97-AF65-F5344CB8AC3E}">
        <p14:creationId xmlns:p14="http://schemas.microsoft.com/office/powerpoint/2010/main" val="370006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6000" cy="850106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學生進路分析</a:t>
            </a:r>
            <a:r>
              <a:rPr lang="en-US" altLang="zh-TW" b="1" dirty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業界聘用意願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507413" cy="49678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勞動力發展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署</a:t>
            </a:r>
            <a:r>
              <a:rPr lang="zh-TW" altLang="en-US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台灣就業通」</a:t>
            </a:r>
            <a:r>
              <a:rPr lang="zh-TW" altLang="en-US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網站第</a:t>
            </a:r>
            <a:r>
              <a:rPr lang="en-US" altLang="zh-TW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季「</a:t>
            </a:r>
            <a:r>
              <a:rPr lang="en-US" altLang="zh-TW" sz="2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2015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企業最愛新鮮人大調查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」結果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顯示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受訪企業心目中最佳員工的</a:t>
            </a:r>
            <a:r>
              <a:rPr lang="zh-TW" altLang="en-US" sz="2800" dirty="0" smtClean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能力，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前三名分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別為：</a:t>
            </a:r>
          </a:p>
          <a:p>
            <a:pPr marL="0" indent="0">
              <a:buNone/>
            </a:pP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「</a:t>
            </a:r>
            <a:r>
              <a:rPr lang="zh-TW" altLang="en-US" u="sng" dirty="0" smtClean="0">
                <a:solidFill>
                  <a:srgbClr val="FFCC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自我</a:t>
            </a:r>
            <a:r>
              <a:rPr lang="zh-TW" altLang="en-US" u="sng" dirty="0">
                <a:solidFill>
                  <a:srgbClr val="FFCC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管理能力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」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</a:rPr>
              <a:t>54.89%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，</a:t>
            </a:r>
            <a:br>
              <a:rPr lang="zh-TW" altLang="en-US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「</a:t>
            </a:r>
            <a:r>
              <a:rPr lang="zh-TW" altLang="en-US" u="sng" dirty="0" smtClean="0">
                <a:solidFill>
                  <a:srgbClr val="FFCC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溝通</a:t>
            </a:r>
            <a:r>
              <a:rPr lang="zh-TW" altLang="en-US" u="sng" dirty="0">
                <a:solidFill>
                  <a:srgbClr val="FFCC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協調能力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」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</a:rPr>
              <a:t>52.85%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，</a:t>
            </a:r>
            <a:br>
              <a:rPr lang="zh-TW" altLang="en-US" dirty="0" smtClean="0">
                <a:latin typeface="Times New Roman" pitchFamily="18" charset="0"/>
                <a:ea typeface="標楷體" pitchFamily="65" charset="-120"/>
              </a:rPr>
            </a:b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「</a:t>
            </a:r>
            <a:r>
              <a:rPr lang="zh-TW" altLang="en-US" u="sng" dirty="0" smtClean="0">
                <a:solidFill>
                  <a:srgbClr val="FFCC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專業</a:t>
            </a:r>
            <a:r>
              <a:rPr lang="zh-TW" altLang="en-US" u="sng" dirty="0">
                <a:solidFill>
                  <a:srgbClr val="FFCC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技術能力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」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dirty="0" smtClean="0">
                <a:solidFill>
                  <a:srgbClr val="FFC000"/>
                </a:solidFill>
                <a:latin typeface="Times New Roman" pitchFamily="18" charset="0"/>
                <a:ea typeface="標楷體" pitchFamily="65" charset="-120"/>
              </a:rPr>
              <a:t>48.93%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，</a:t>
            </a:r>
            <a:endParaRPr lang="en-US" altLang="zh-TW" dirty="0" smtClean="0">
              <a:latin typeface="Times New Roman" pitchFamily="18" charset="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超過</a:t>
            </a:r>
            <a:r>
              <a:rPr lang="en-US" altLang="zh-TW" sz="2800" b="1" u="sng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sz="2800" b="1" u="sng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企業願意僱用</a:t>
            </a:r>
            <a:r>
              <a:rPr lang="zh-TW" altLang="en-US" sz="2800" b="1" u="sng" dirty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社會新鮮</a:t>
            </a:r>
            <a:r>
              <a:rPr lang="zh-TW" altLang="en-US" sz="2800" b="1" u="sng" dirty="0" smtClean="0">
                <a:solidFill>
                  <a:srgbClr val="FF33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企業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在決定選用新鮮人時，最傾向</a:t>
            </a:r>
            <a:r>
              <a:rPr lang="zh-TW" altLang="en-US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選用：</a:t>
            </a:r>
            <a:r>
              <a:rPr lang="en-US" altLang="zh-TW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在學期間有</a:t>
            </a:r>
            <a:r>
              <a:rPr lang="zh-TW" altLang="en-US" b="1" u="sng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打工實習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經驗者」</a:t>
            </a:r>
            <a:r>
              <a:rPr lang="zh-TW" altLang="en-US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在學期間已考取工作</a:t>
            </a:r>
            <a:r>
              <a:rPr lang="zh-TW" altLang="en-US" b="1" u="sng" dirty="0">
                <a:solidFill>
                  <a:srgbClr val="FFCC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相關證照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zh-TW" altLang="en-US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en-US" altLang="zh-TW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dirty="0" smtClean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</a:t>
            </a:r>
            <a:r>
              <a:rPr lang="zh-TW" altLang="en-US" sz="28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打工、實習機會彌補工作經驗與學經歷的不足。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39552" y="1196752"/>
            <a:ext cx="81369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2015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企業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最愛大學畢業生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調查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Cheers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雜誌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，調查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結果有</a:t>
            </a:r>
            <a:r>
              <a:rPr lang="zh-TW" altLang="en-US" b="1" dirty="0">
                <a:solidFill>
                  <a:srgbClr val="FF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三個</a:t>
            </a:r>
            <a:r>
              <a:rPr lang="zh-TW" altLang="en-US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重點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b="1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、名校光環有利，但</a:t>
            </a:r>
            <a:r>
              <a:rPr lang="zh-TW" altLang="en-US" b="1" u="sng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實作力</a:t>
            </a:r>
            <a:r>
              <a:rPr lang="zh-TW" altLang="en-US" b="1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才是</a:t>
            </a:r>
            <a:r>
              <a:rPr lang="zh-TW" altLang="en-US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王道：</a:t>
            </a:r>
            <a:endParaRPr lang="en-US" altLang="zh-TW" b="1" dirty="0" smtClean="0">
              <a:solidFill>
                <a:srgbClr val="FFCC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25475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大排名中，有</a:t>
            </a:r>
            <a:r>
              <a:rPr lang="zh-TW" altLang="en-US" sz="28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將近</a:t>
            </a:r>
            <a:r>
              <a:rPr lang="zh-TW" altLang="en-US" sz="2800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zh-TW" altLang="en-US" sz="2800" b="1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zh-TW" altLang="en-US" sz="2800" b="1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科技大學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所囊括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，這幾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所大學在企業心目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中，所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獲得評價甚至領先多所國立大學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b="1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、企業最愛榜單，也是企業最渴望未來產</a:t>
            </a:r>
            <a:r>
              <a:rPr lang="zh-TW" altLang="en-US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</a:t>
            </a:r>
            <a:endParaRPr lang="en-US" altLang="zh-TW" b="1" dirty="0" smtClean="0">
              <a:solidFill>
                <a:srgbClr val="FFCC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25475"/>
            <a:r>
              <a:rPr lang="zh-TW" altLang="en-US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合作</a:t>
            </a:r>
            <a:r>
              <a:rPr lang="zh-TW" altLang="en-US" b="1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學校：</a:t>
            </a:r>
            <a:endParaRPr lang="en-US" altLang="zh-TW" b="1" dirty="0" smtClean="0">
              <a:solidFill>
                <a:srgbClr val="FFCC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25475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企業未來希望建立產學合作、提供實習或工讀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名額的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學校名單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與企業最愛大學畢業生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的前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所學校吻合度相當高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7776000" cy="85010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zh-CN" altLang="en-US" sz="44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zh-TW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學生進路分析</a:t>
            </a:r>
            <a:r>
              <a:rPr lang="en-US" altLang="zh-TW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-</a:t>
            </a:r>
            <a:r>
              <a:rPr lang="zh-TW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業界聘用意願</a:t>
            </a:r>
            <a:endParaRPr lang="zh-TW" b="1" dirty="0">
              <a:solidFill>
                <a:srgbClr val="FFCC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3561860"/>
            <a:ext cx="86409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結語：企業</a:t>
            </a:r>
            <a:r>
              <a:rPr lang="zh-TW" altLang="en-US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對一個標準</a:t>
            </a:r>
            <a:r>
              <a:rPr lang="zh-TW" altLang="en-US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人才完整期待</a:t>
            </a:r>
            <a:r>
              <a:rPr lang="zh-TW" altLang="en-US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b="1" u="sng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b="1" u="sng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lang="zh-TW" altLang="en-US" b="1" u="sng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指標</a:t>
            </a:r>
            <a:endParaRPr lang="en-US" altLang="zh-TW" b="1" u="sng" dirty="0" smtClean="0">
              <a:solidFill>
                <a:srgbClr val="FFCC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69875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「專業知識與技術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」、「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國際觀與外語能力」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學習意願」、「團隊合作」、「抗壓性」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解決問題能力」、「融會貫通能力」及「創新力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141306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b="1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、考場勝利組不等於職場勝利組</a:t>
            </a:r>
            <a:endParaRPr lang="en-US" altLang="zh-TW" b="1" dirty="0">
              <a:solidFill>
                <a:srgbClr val="FFCC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625475"/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分數只是反映一個人過去在「考試」上的學習成果，但未來一個人工作表現的好壞，卻不再用這個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指標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衡量。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4000" y="274638"/>
            <a:ext cx="7776000" cy="850106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lang="zh-CN" altLang="en-US" sz="4400" b="0" kern="1200" spc="50" dirty="0">
                <a:ln w="12700">
                  <a:noFill/>
                  <a:prstDash val="solid"/>
                </a:ln>
                <a:solidFill>
                  <a:schemeClr val="accent4"/>
                </a:solidFill>
                <a:effectLst>
                  <a:outerShdw blurRad="38100" dist="20320" dir="27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0" hangingPunct="1">
              <a:defRPr kumimoji="0">
                <a:solidFill>
                  <a:schemeClr val="tx2"/>
                </a:solidFill>
              </a:defRPr>
            </a:lvl2pPr>
            <a:lvl3pPr eaLnBrk="1" latinLnBrk="0" hangingPunct="1">
              <a:defRPr kumimoji="0">
                <a:solidFill>
                  <a:schemeClr val="tx2"/>
                </a:solidFill>
              </a:defRPr>
            </a:lvl3pPr>
            <a:lvl4pPr eaLnBrk="1" latinLnBrk="0" hangingPunct="1">
              <a:defRPr kumimoji="0">
                <a:solidFill>
                  <a:schemeClr val="tx2"/>
                </a:solidFill>
              </a:defRPr>
            </a:lvl4pPr>
            <a:lvl5pPr eaLnBrk="1" latinLnBrk="0" hangingPunct="1">
              <a:defRPr kumimoji="0">
                <a:solidFill>
                  <a:schemeClr val="tx2"/>
                </a:solidFill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zh-TW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學生進路分析</a:t>
            </a:r>
            <a:r>
              <a:rPr lang="en-US" altLang="zh-TW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-</a:t>
            </a:r>
            <a:r>
              <a:rPr lang="zh-TW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業界聘用意願</a:t>
            </a:r>
            <a:endParaRPr lang="zh-TW" b="1" dirty="0">
              <a:solidFill>
                <a:srgbClr val="FFCC0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4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學生</a:t>
            </a:r>
            <a:r>
              <a:rPr lang="zh-TW" altLang="en-US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升學分析圖</a:t>
            </a:r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82" y="1056763"/>
            <a:ext cx="81819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644008" y="1844824"/>
            <a:ext cx="677108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638681" y="3573016"/>
            <a:ext cx="677108" cy="2952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059832" y="1772816"/>
            <a:ext cx="677108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378532" y="3573016"/>
            <a:ext cx="2049452" cy="2952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vert="eaVert" wrap="square" rtlCol="0">
            <a:noAutofit/>
          </a:bodyPr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95536" y="271802"/>
            <a:ext cx="8229600" cy="996958"/>
          </a:xfrm>
          <a:prstGeom prst="rect">
            <a:avLst/>
          </a:prstGeom>
          <a:noFill/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lvl="0"/>
            <a:r>
              <a:rPr lang="zh-TW" altLang="en-US" b="1" kern="0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綜高</a:t>
            </a:r>
            <a:r>
              <a:rPr lang="en-US" altLang="zh-TW" dirty="0">
                <a:solidFill>
                  <a:srgbClr val="FFCC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dirty="0">
                <a:solidFill>
                  <a:srgbClr val="FFCC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電子學程</a:t>
            </a:r>
            <a:r>
              <a:rPr lang="en-US" altLang="zh-TW" dirty="0" smtClean="0">
                <a:solidFill>
                  <a:srgbClr val="FFCC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)</a:t>
            </a:r>
            <a:r>
              <a:rPr lang="zh-TW" altLang="en-US" b="1" kern="0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升學分析表</a:t>
            </a:r>
            <a:r>
              <a:rPr lang="zh-TW" altLang="en-US" kern="0" dirty="0" smtClean="0"/>
              <a:t> </a:t>
            </a:r>
            <a:endParaRPr lang="zh-TW" altLang="en-US" kern="0" dirty="0"/>
          </a:p>
        </p:txBody>
      </p:sp>
      <p:graphicFrame>
        <p:nvGraphicFramePr>
          <p:cNvPr id="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75567"/>
              </p:ext>
            </p:extLst>
          </p:nvPr>
        </p:nvGraphicFramePr>
        <p:xfrm>
          <a:off x="755576" y="1340769"/>
          <a:ext cx="7776864" cy="4602735"/>
        </p:xfrm>
        <a:graphic>
          <a:graphicData uri="http://schemas.openxmlformats.org/drawingml/2006/table">
            <a:tbl>
              <a:tblPr/>
              <a:tblGrid>
                <a:gridCol w="2664296"/>
                <a:gridCol w="1278142"/>
                <a:gridCol w="1278142"/>
                <a:gridCol w="1278142"/>
                <a:gridCol w="1278142"/>
              </a:tblGrid>
              <a:tr h="1178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學年度錄取人數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102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1" dirty="0" smtClean="0">
                          <a:solidFill>
                            <a:srgbClr val="FFCC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zh-TW" altLang="en-US" sz="2800" b="1" dirty="0">
                        <a:solidFill>
                          <a:srgbClr val="FFCC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應屆畢業班級人數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國立錄取人數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國立錄取率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(%)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53%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11%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58%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42.8%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anose="02020603050405020304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私立錄取人數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總計錄取人數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27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錄取率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(%)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100%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100%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100%</a:t>
                      </a:r>
                      <a:endParaRPr lang="zh-TW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anose="02020603050405020304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100%</a:t>
                      </a:r>
                      <a:endParaRPr kumimoji="1" lang="en-US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99592" y="3645024"/>
            <a:ext cx="7571303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98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b="1" kern="0" dirty="0" smtClean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b="1" kern="0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升學分析</a:t>
            </a:r>
            <a:r>
              <a:rPr lang="en-US" altLang="zh-TW" b="1" kern="0" dirty="0" smtClean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kern="0" dirty="0" smtClean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錄取率</a:t>
            </a:r>
            <a:endParaRPr lang="zh-TW" altLang="en-US" b="1" kern="0" dirty="0">
              <a:solidFill>
                <a:srgbClr val="FFCC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Group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037625"/>
              </p:ext>
            </p:extLst>
          </p:nvPr>
        </p:nvGraphicFramePr>
        <p:xfrm>
          <a:off x="1071599" y="1200809"/>
          <a:ext cx="7272337" cy="4015002"/>
        </p:xfrm>
        <a:graphic>
          <a:graphicData uri="http://schemas.openxmlformats.org/drawingml/2006/table">
            <a:tbl>
              <a:tblPr/>
              <a:tblGrid>
                <a:gridCol w="4031927"/>
                <a:gridCol w="3240410"/>
              </a:tblGrid>
              <a:tr h="669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105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學年度 登記分發</a:t>
                      </a:r>
                      <a:endParaRPr kumimoji="1" lang="zh-TW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04 </a:t>
                      </a:r>
                      <a:r>
                        <a:rPr kumimoji="1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資電類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556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報名人數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(A)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3034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556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總招生名額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(B)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4502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556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總錄取率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(B/A)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148%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556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國立招生名額</a:t>
                      </a: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(C)</a:t>
                      </a:r>
                      <a:endParaRPr kumimoji="1" lang="zh-TW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956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3556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國立錄取率</a:t>
                      </a: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(C/A)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</a:rPr>
                        <a:t>31.5%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6"/>
          <p:cNvSpPr txBox="1">
            <a:spLocks noChangeArrowheads="1"/>
          </p:cNvSpPr>
          <p:nvPr/>
        </p:nvSpPr>
        <p:spPr>
          <a:xfrm>
            <a:off x="284988" y="5373216"/>
            <a:ext cx="8784976" cy="115212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zh-TW" altLang="en-US" sz="3200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綜高</a:t>
            </a:r>
            <a:r>
              <a:rPr lang="en-US" altLang="zh-TW" sz="3200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電子學程</a:t>
            </a:r>
            <a:r>
              <a:rPr lang="en-US" altLang="zh-TW" sz="3200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kern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學生國立</a:t>
            </a:r>
            <a:r>
              <a:rPr lang="zh-TW" altLang="en-US" sz="3200" b="1" kern="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升學表現高於全國平均</a:t>
            </a:r>
            <a:endParaRPr lang="en-US" altLang="zh-TW" sz="3200" b="1" kern="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l"/>
            <a:r>
              <a:rPr lang="zh-TW" altLang="en-US" sz="3200" b="1" kern="0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將近五成</a:t>
            </a:r>
            <a:r>
              <a:rPr lang="en-US" altLang="zh-TW" sz="3200" b="1" kern="0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(≈50%)</a:t>
            </a:r>
            <a:r>
              <a:rPr lang="zh-TW" altLang="en-US" sz="3200" b="1" kern="0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的國立錄取率</a:t>
            </a:r>
            <a:endParaRPr lang="zh-TW" altLang="en-US" sz="3200" b="1" kern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68144" y="1916832"/>
            <a:ext cx="1661993" cy="57606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vert="eaVert"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897151" y="3212976"/>
            <a:ext cx="1661993" cy="64807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vert="eaVert"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5897150" y="4581128"/>
            <a:ext cx="1661993" cy="64807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vert="eaVert"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50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63625"/>
          </a:xfrm>
        </p:spPr>
        <p:txBody>
          <a:bodyPr/>
          <a:lstStyle/>
          <a:p>
            <a:r>
              <a:rPr lang="zh-TW" altLang="en-US" b="1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多元活動 </a:t>
            </a:r>
            <a:r>
              <a:rPr lang="en-US" altLang="zh-TW" b="1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1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9144000" cy="4530725"/>
          </a:xfrm>
        </p:spPr>
        <p:txBody>
          <a:bodyPr/>
          <a:lstStyle/>
          <a:p>
            <a:r>
              <a:rPr lang="zh-TW" altLang="en-US" b="1" u="sng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職業試探活動</a:t>
            </a:r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/>
            </a:r>
            <a:b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一年級</a:t>
            </a:r>
            <a:r>
              <a:rPr lang="en-US" altLang="zh-TW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上</a:t>
            </a:r>
            <a:r>
              <a:rPr lang="en-US" altLang="zh-TW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分學程試探，讓綜高學生了解各學程特色。</a:t>
            </a:r>
            <a:b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一年級</a:t>
            </a:r>
            <a:r>
              <a:rPr lang="en-US" altLang="zh-TW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下</a:t>
            </a:r>
            <a:r>
              <a:rPr lang="en-US" altLang="zh-TW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分流試探，學生選定電子學程後專業試探。</a:t>
            </a:r>
          </a:p>
          <a:p>
            <a:endParaRPr lang="en-US" altLang="zh-TW">
              <a:solidFill>
                <a:srgbClr val="FFFF00"/>
              </a:solidFill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273413" name="Picture 5" descr="P100088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6192838" cy="36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4" name="Picture 6" descr="P1000914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6084887" cy="456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5" name="Picture 7" descr="P1000917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051050"/>
            <a:ext cx="6408738" cy="480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r>
              <a:rPr lang="zh-TW" altLang="en-US" b="1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多元活動 </a:t>
            </a:r>
            <a:r>
              <a:rPr lang="en-US" altLang="zh-TW" b="1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2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12875"/>
            <a:ext cx="8229600" cy="4530725"/>
          </a:xfrm>
        </p:spPr>
        <p:txBody>
          <a:bodyPr/>
          <a:lstStyle/>
          <a:p>
            <a:r>
              <a:rPr lang="zh-TW" altLang="en-US" b="1" u="sng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迎新、送舊活動</a:t>
            </a:r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：</a:t>
            </a:r>
            <a:b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二年級迎新活動，增進學生彼此認識。</a:t>
            </a:r>
            <a:b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三年級送舊活動，感念回顧在校生活。</a:t>
            </a:r>
            <a:b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藉由參訪教育景點及團體活動，培養學生親近大自然及開闊視野的心胸。</a:t>
            </a:r>
          </a:p>
        </p:txBody>
      </p:sp>
      <p:pic>
        <p:nvPicPr>
          <p:cNvPr id="275461" name="Picture 5" descr="112創意料理前三名合影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0591"/>
            <a:ext cx="6372225" cy="42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2" name="Picture 6" descr="P1050839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591902"/>
            <a:ext cx="6985000" cy="52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91902"/>
            <a:ext cx="6972267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7776000" cy="1143000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電子科 歷史與科徽</a:t>
            </a: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30407" name="Rectangle 7"/>
          <p:cNvSpPr>
            <a:spLocks noChangeArrowheads="1"/>
          </p:cNvSpPr>
          <p:nvPr/>
        </p:nvSpPr>
        <p:spPr bwMode="auto">
          <a:xfrm>
            <a:off x="0" y="2790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76" y="2588357"/>
            <a:ext cx="2911996" cy="2434285"/>
          </a:xfrm>
          <a:prstGeom prst="rect">
            <a:avLst/>
          </a:prstGeom>
        </p:spPr>
      </p:pic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250825" y="1165225"/>
            <a:ext cx="86423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TW" altLang="en-US" sz="2800" b="1" dirty="0">
                <a:latin typeface="Times New Roman" pitchFamily="18" charset="0"/>
                <a:ea typeface="標楷體" pitchFamily="65" charset="-120"/>
              </a:rPr>
              <a:t>南港高工電子科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成立於</a:t>
            </a:r>
          </a:p>
          <a:p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民國</a:t>
            </a:r>
            <a:r>
              <a:rPr lang="en-US" altLang="zh-TW" sz="2800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67</a:t>
            </a:r>
            <a:r>
              <a:rPr lang="zh-TW" altLang="en-US" sz="2800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年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，設立之初為「儀表修護科」</a:t>
            </a:r>
          </a:p>
          <a:p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民國</a:t>
            </a:r>
            <a:r>
              <a:rPr lang="en-US" altLang="zh-TW" sz="2800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75</a:t>
            </a:r>
            <a:r>
              <a:rPr lang="zh-TW" altLang="en-US" sz="2800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年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改為「控制科」，民國</a:t>
            </a:r>
            <a:r>
              <a:rPr lang="en-US" altLang="zh-TW" sz="2800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83</a:t>
            </a:r>
            <a:r>
              <a:rPr lang="zh-TW" altLang="en-US" sz="2800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年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改為「電子科」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77" y="2588357"/>
            <a:ext cx="3560068" cy="2434285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1571" y="5161930"/>
            <a:ext cx="903649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2600" dirty="0">
                <a:latin typeface="Times New Roman" pitchFamily="18" charset="0"/>
                <a:ea typeface="標楷體" pitchFamily="65" charset="-120"/>
              </a:rPr>
              <a:t>「電子科徽」設計理念：</a:t>
            </a:r>
            <a:r>
              <a:rPr lang="zh-TW" altLang="en-US" sz="2600" dirty="0">
                <a:ea typeface="標楷體" pitchFamily="65" charset="-120"/>
              </a:rPr>
              <a:t>半導體為四價元素</a:t>
            </a:r>
            <a:r>
              <a:rPr lang="en-US" altLang="zh-TW" sz="2600" dirty="0">
                <a:ea typeface="標楷體" pitchFamily="65" charset="-120"/>
              </a:rPr>
              <a:t>(</a:t>
            </a:r>
            <a:r>
              <a:rPr lang="zh-TW" altLang="en-US" sz="2600" dirty="0">
                <a:ea typeface="標楷體" pitchFamily="65" charset="-120"/>
              </a:rPr>
              <a:t>外圍有四個電子</a:t>
            </a:r>
            <a:r>
              <a:rPr lang="en-US" altLang="zh-TW" sz="2600" dirty="0">
                <a:ea typeface="標楷體" pitchFamily="65" charset="-120"/>
              </a:rPr>
              <a:t>)</a:t>
            </a:r>
            <a:br>
              <a:rPr lang="en-US" altLang="zh-TW" sz="2600" dirty="0">
                <a:ea typeface="標楷體" pitchFamily="65" charset="-120"/>
              </a:rPr>
            </a:br>
            <a:r>
              <a:rPr lang="zh-TW" altLang="en-US" sz="2600" dirty="0">
                <a:ea typeface="標楷體" pitchFamily="65" charset="-120"/>
              </a:rPr>
              <a:t>具有</a:t>
            </a:r>
            <a:r>
              <a:rPr lang="zh-TW" altLang="en-US" sz="2600" b="1" u="sng" dirty="0">
                <a:solidFill>
                  <a:srgbClr val="FFCC00"/>
                </a:solidFill>
                <a:ea typeface="標楷體" pitchFamily="65" charset="-120"/>
              </a:rPr>
              <a:t>導體</a:t>
            </a:r>
            <a:r>
              <a:rPr lang="zh-TW" altLang="en-US" sz="2600" dirty="0">
                <a:ea typeface="標楷體" pitchFamily="65" charset="-120"/>
              </a:rPr>
              <a:t>與</a:t>
            </a:r>
            <a:r>
              <a:rPr lang="zh-TW" altLang="en-US" sz="2600" b="1" u="sng" dirty="0">
                <a:solidFill>
                  <a:srgbClr val="FFCC00"/>
                </a:solidFill>
                <a:ea typeface="標楷體" pitchFamily="65" charset="-120"/>
              </a:rPr>
              <a:t>絕緣體</a:t>
            </a:r>
            <a:r>
              <a:rPr lang="zh-TW" altLang="en-US" sz="2600" dirty="0">
                <a:ea typeface="標楷體" pitchFamily="65" charset="-120"/>
              </a:rPr>
              <a:t>的特性，與本科發展</a:t>
            </a:r>
            <a:r>
              <a:rPr lang="zh-TW" altLang="en-US" sz="2600" b="1" u="sng" dirty="0">
                <a:solidFill>
                  <a:srgbClr val="FFCC00"/>
                </a:solidFill>
                <a:ea typeface="標楷體" pitchFamily="65" charset="-120"/>
              </a:rPr>
              <a:t>軟體</a:t>
            </a:r>
            <a:r>
              <a:rPr lang="zh-TW" altLang="en-US" sz="2600" dirty="0">
                <a:ea typeface="標楷體" pitchFamily="65" charset="-120"/>
              </a:rPr>
              <a:t>與</a:t>
            </a:r>
            <a:r>
              <a:rPr lang="zh-TW" altLang="en-US" sz="2600" b="1" u="sng" dirty="0">
                <a:solidFill>
                  <a:srgbClr val="FFCC00"/>
                </a:solidFill>
                <a:ea typeface="標楷體" pitchFamily="65" charset="-120"/>
              </a:rPr>
              <a:t>硬體</a:t>
            </a:r>
            <a:r>
              <a:rPr lang="zh-TW" altLang="en-US" sz="2600" dirty="0" smtClean="0">
                <a:ea typeface="標楷體" pitchFamily="65" charset="-120"/>
              </a:rPr>
              <a:t>，</a:t>
            </a:r>
            <a:r>
              <a:rPr lang="en-US" altLang="zh-TW" sz="2600" dirty="0" smtClean="0">
                <a:ea typeface="標楷體" pitchFamily="65" charset="-120"/>
              </a:rPr>
              <a:t/>
            </a:r>
            <a:br>
              <a:rPr lang="en-US" altLang="zh-TW" sz="2600" dirty="0" smtClean="0">
                <a:ea typeface="標楷體" pitchFamily="65" charset="-120"/>
              </a:rPr>
            </a:br>
            <a:r>
              <a:rPr lang="zh-TW" altLang="en-US" sz="2600" dirty="0" smtClean="0">
                <a:ea typeface="標楷體" pitchFamily="65" charset="-120"/>
              </a:rPr>
              <a:t>       </a:t>
            </a:r>
            <a:r>
              <a:rPr lang="zh-TW" altLang="en-US" sz="2600" b="1" u="sng" dirty="0" smtClean="0">
                <a:solidFill>
                  <a:srgbClr val="FFCC00"/>
                </a:solidFill>
                <a:ea typeface="標楷體" pitchFamily="65" charset="-120"/>
              </a:rPr>
              <a:t>技能</a:t>
            </a:r>
            <a:r>
              <a:rPr lang="zh-TW" altLang="en-US" sz="2600" dirty="0">
                <a:ea typeface="標楷體" pitchFamily="65" charset="-120"/>
              </a:rPr>
              <a:t>與</a:t>
            </a:r>
            <a:r>
              <a:rPr lang="zh-TW" altLang="en-US" sz="2600" b="1" u="sng" dirty="0">
                <a:solidFill>
                  <a:srgbClr val="FFCC00"/>
                </a:solidFill>
                <a:ea typeface="標楷體" pitchFamily="65" charset="-120"/>
              </a:rPr>
              <a:t>升學</a:t>
            </a:r>
            <a:r>
              <a:rPr lang="zh-TW" altLang="en-US" sz="2600" dirty="0">
                <a:ea typeface="標楷體" pitchFamily="65" charset="-120"/>
              </a:rPr>
              <a:t>，</a:t>
            </a:r>
            <a:r>
              <a:rPr lang="zh-TW" altLang="en-US" sz="2600" b="1" u="sng" dirty="0">
                <a:solidFill>
                  <a:srgbClr val="FFCC00"/>
                </a:solidFill>
                <a:ea typeface="標楷體" pitchFamily="65" charset="-120"/>
              </a:rPr>
              <a:t>職業</a:t>
            </a:r>
            <a:r>
              <a:rPr lang="zh-TW" altLang="en-US" sz="2600" dirty="0">
                <a:ea typeface="標楷體" pitchFamily="65" charset="-120"/>
              </a:rPr>
              <a:t>與</a:t>
            </a:r>
            <a:r>
              <a:rPr lang="zh-TW" altLang="en-US" sz="2600" b="1" u="sng" dirty="0">
                <a:solidFill>
                  <a:srgbClr val="FFCC00"/>
                </a:solidFill>
                <a:ea typeface="標楷體" pitchFamily="65" charset="-120"/>
              </a:rPr>
              <a:t>道德</a:t>
            </a:r>
            <a:r>
              <a:rPr lang="zh-TW" altLang="en-US" sz="2600" dirty="0">
                <a:ea typeface="標楷體" pitchFamily="65" charset="-120"/>
              </a:rPr>
              <a:t>並重的特色相同。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r>
              <a:rPr lang="zh-TW" altLang="en-US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多元活動 </a:t>
            </a:r>
            <a:r>
              <a:rPr lang="en-US" altLang="zh-TW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3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30725"/>
          </a:xfrm>
        </p:spPr>
        <p:txBody>
          <a:bodyPr/>
          <a:lstStyle/>
          <a:p>
            <a:r>
              <a:rPr lang="zh-TW" altLang="en-US" b="1" u="sng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校外參訪活動</a:t>
            </a:r>
            <a:r>
              <a:rPr lang="zh-TW" altLang="en-US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：</a:t>
            </a:r>
          </a:p>
          <a:p>
            <a:pPr>
              <a:buFont typeface="Wingdings" pitchFamily="2" charset="2"/>
              <a:buNone/>
            </a:pPr>
            <a: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    勞工安全衛生研究所，實際體驗職場公安教育。</a:t>
            </a:r>
          </a:p>
          <a:p>
            <a:pPr>
              <a:buFont typeface="Wingdings" pitchFamily="2" charset="2"/>
              <a:buNone/>
            </a:pPr>
            <a: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    參訪科技大學，深入認識系所及大學環境。</a:t>
            </a:r>
          </a:p>
          <a:p>
            <a:pPr>
              <a:buFont typeface="Wingdings" pitchFamily="2" charset="2"/>
              <a:buNone/>
            </a:pPr>
            <a:r>
              <a:rPr lang="zh-TW" altLang="en-US" sz="28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    參觀科技公司，了解業界生產流程及脈動。</a:t>
            </a:r>
          </a:p>
        </p:txBody>
      </p:sp>
      <p:pic>
        <p:nvPicPr>
          <p:cNvPr id="277508" name="Picture 4" descr="P1020845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1887538"/>
            <a:ext cx="6626225" cy="49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0" name="Picture 6" descr="IMG_56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7092950" cy="47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7511" name="Picture 7" descr="P1050649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64" y="1835150"/>
            <a:ext cx="6697663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7775"/>
            <a:ext cx="9144000" cy="503155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822"/>
            <a:ext cx="8604448" cy="573353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04" y="1196822"/>
            <a:ext cx="6939182" cy="57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2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350988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多元活動 </a:t>
            </a:r>
            <a:r>
              <a:rPr lang="en-US" altLang="zh-TW" b="1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4</a:t>
            </a:r>
            <a:br>
              <a:rPr lang="en-US" altLang="zh-TW" b="1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b="1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專題</a:t>
            </a:r>
            <a:r>
              <a:rPr lang="zh-TW" altLang="en-US" b="1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製作發表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46289" y="2109842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專題製作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手機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專題製作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可遙控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電風扇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專題製作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音效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盒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專題製作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植物種植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9488"/>
            <a:ext cx="6155366" cy="46165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25" y="2191172"/>
            <a:ext cx="6192688" cy="46445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525" y="2241476"/>
            <a:ext cx="6155365" cy="461652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199488"/>
            <a:ext cx="6138439" cy="460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3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  <a:noFill/>
          <a:ln/>
        </p:spPr>
        <p:txBody>
          <a:bodyPr/>
          <a:lstStyle/>
          <a:p>
            <a:r>
              <a:rPr lang="zh-TW" altLang="en-US" sz="4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總 結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idx="1"/>
          </p:nvPr>
        </p:nvSpPr>
        <p:spPr>
          <a:xfrm>
            <a:off x="0" y="908050"/>
            <a:ext cx="9108504" cy="5113238"/>
          </a:xfrm>
          <a:noFill/>
          <a:ln/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zh-TW" altLang="en-US" sz="3600" b="1" u="sng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跨領域技能學習</a:t>
            </a:r>
            <a:r>
              <a:rPr lang="zh-TW" altLang="en-US" sz="3600" b="1" dirty="0">
                <a:solidFill>
                  <a:srgbClr val="FFFF00"/>
                </a:solidFill>
              </a:rPr>
              <a:t>：</a:t>
            </a:r>
            <a:endParaRPr lang="zh-TW" altLang="en-US" sz="36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40000"/>
              </a:lnSpc>
              <a:buNone/>
            </a:pP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本科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92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年設</a:t>
            </a:r>
            <a:r>
              <a:rPr lang="zh-TW" altLang="en-US" u="sng" dirty="0">
                <a:latin typeface="Times New Roman" pitchFamily="18" charset="0"/>
                <a:ea typeface="標楷體" pitchFamily="65" charset="-120"/>
              </a:rPr>
              <a:t>電子學程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以來，一向以教學成效自豪。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95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年起跨入其他領域技能競賽，如</a:t>
            </a:r>
            <a:r>
              <a:rPr lang="zh-TW" altLang="en-US" u="sng" dirty="0">
                <a:latin typeface="Times New Roman" pitchFamily="18" charset="0"/>
                <a:ea typeface="標楷體" pitchFamily="65" charset="-120"/>
              </a:rPr>
              <a:t>軟體設計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、</a:t>
            </a:r>
            <a:r>
              <a:rPr lang="zh-TW" altLang="en-US" u="sng" dirty="0">
                <a:latin typeface="Times New Roman" pitchFamily="18" charset="0"/>
                <a:ea typeface="標楷體" pitchFamily="65" charset="-120"/>
              </a:rPr>
              <a:t>技術創造力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與</a:t>
            </a:r>
            <a:r>
              <a:rPr lang="zh-TW" altLang="en-US" u="sng" dirty="0">
                <a:latin typeface="Times New Roman" pitchFamily="18" charset="0"/>
                <a:ea typeface="標楷體" pitchFamily="65" charset="-120"/>
              </a:rPr>
              <a:t>集體創作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等各項競賽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，電子學程的學生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都有優異的表現。因此在課程規劃中加入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雙軌</a:t>
            </a:r>
            <a:r>
              <a:rPr lang="zh-TW" altLang="en-US" b="1" u="sng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硬體</a:t>
            </a:r>
            <a:r>
              <a:rPr lang="zh-TW" altLang="en-US" b="1" u="sng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及</a:t>
            </a:r>
            <a:r>
              <a:rPr lang="zh-TW" altLang="en-US" b="1" u="sng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軟體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的教學</a:t>
            </a:r>
            <a:r>
              <a:rPr lang="zh-TW" altLang="en-US" sz="2400" dirty="0" smtClean="0">
                <a:latin typeface="Times New Roman" pitchFamily="18" charset="0"/>
              </a:rPr>
              <a:t>，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無論</a:t>
            </a:r>
            <a:r>
              <a:rPr lang="zh-TW" altLang="en-US" b="1" u="sng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升學</a:t>
            </a:r>
            <a:r>
              <a:rPr lang="zh-TW" altLang="en-US" b="1" u="sng" dirty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及</a:t>
            </a:r>
            <a:r>
              <a:rPr lang="zh-TW" altLang="en-US" b="1" u="sng" dirty="0" smtClean="0">
                <a:solidFill>
                  <a:srgbClr val="FFCC00"/>
                </a:solidFill>
                <a:latin typeface="Times New Roman" pitchFamily="18" charset="0"/>
                <a:ea typeface="標楷體" pitchFamily="65" charset="-120"/>
              </a:rPr>
              <a:t>技能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，能提供學生多一些學習選擇的機會</a:t>
            </a:r>
            <a:r>
              <a:rPr lang="zh-TW" altLang="en-US" sz="2400" dirty="0">
                <a:latin typeface="Times New Roman" pitchFamily="18" charset="0"/>
                <a:ea typeface="標楷體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3525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04813"/>
            <a:ext cx="8569325" cy="5754687"/>
          </a:xfrm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Char char="Ø"/>
            </a:pPr>
            <a:r>
              <a:rPr lang="zh-TW" altLang="en-US" sz="3600" b="1" u="sng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優質教師團隊</a:t>
            </a:r>
            <a:r>
              <a:rPr lang="zh-TW" altLang="en-US" sz="3600" b="1" dirty="0">
                <a:solidFill>
                  <a:srgbClr val="FFFF00"/>
                </a:solidFill>
              </a:rPr>
              <a:t>：</a:t>
            </a:r>
          </a:p>
          <a:p>
            <a:pPr marL="354013" indent="-354013">
              <a:lnSpc>
                <a:spcPct val="14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zh-TW" altLang="en-US" b="1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本科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教師專業年輕，加上前輩教師的經驗傳承，老師們也積極加強自我專業的提升</a:t>
            </a:r>
            <a:r>
              <a:rPr lang="zh-TW" altLang="en-US" dirty="0"/>
              <a:t>，</a:t>
            </a:r>
            <a:r>
              <a:rPr lang="zh-TW" altLang="en-US" dirty="0">
                <a:ea typeface="標楷體" pitchFamily="65" charset="-120"/>
              </a:rPr>
              <a:t>不論是</a:t>
            </a:r>
            <a:r>
              <a:rPr lang="zh-TW" altLang="en-US" b="1" u="sng" dirty="0">
                <a:solidFill>
                  <a:srgbClr val="FFCC00"/>
                </a:solidFill>
                <a:ea typeface="標楷體" pitchFamily="65" charset="-120"/>
              </a:rPr>
              <a:t>升學輔導</a:t>
            </a:r>
            <a:r>
              <a:rPr lang="zh-TW" altLang="en-US" dirty="0">
                <a:ea typeface="標楷體" pitchFamily="65" charset="-120"/>
              </a:rPr>
              <a:t>、</a:t>
            </a:r>
            <a:r>
              <a:rPr lang="zh-TW" altLang="en-US" b="1" u="sng" dirty="0">
                <a:solidFill>
                  <a:srgbClr val="FFCC00"/>
                </a:solidFill>
                <a:ea typeface="標楷體" pitchFamily="65" charset="-120"/>
              </a:rPr>
              <a:t>技能證照</a:t>
            </a:r>
            <a:r>
              <a:rPr lang="zh-TW" altLang="en-US" dirty="0">
                <a:ea typeface="標楷體" pitchFamily="65" charset="-120"/>
              </a:rPr>
              <a:t>及</a:t>
            </a:r>
            <a:r>
              <a:rPr lang="zh-TW" altLang="en-US" b="1" u="sng" dirty="0">
                <a:solidFill>
                  <a:srgbClr val="FFCC00"/>
                </a:solidFill>
                <a:ea typeface="標楷體" pitchFamily="65" charset="-120"/>
              </a:rPr>
              <a:t>技藝競賽</a:t>
            </a:r>
            <a:r>
              <a:rPr lang="zh-TW" altLang="en-US" dirty="0">
                <a:ea typeface="標楷體" pitchFamily="65" charset="-120"/>
              </a:rPr>
              <a:t>方面，都能使學生完整學習；盡力</a:t>
            </a:r>
            <a:r>
              <a:rPr lang="zh-TW" altLang="en-US" dirty="0" smtClean="0">
                <a:ea typeface="標楷體" pitchFamily="65" charset="-120"/>
              </a:rPr>
              <a:t>為電子科、綜</a:t>
            </a:r>
            <a:r>
              <a:rPr lang="zh-TW" altLang="en-US" dirty="0">
                <a:ea typeface="標楷體" pitchFamily="65" charset="-120"/>
              </a:rPr>
              <a:t>高電子學程及學校爭取榮譽。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希望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選擇電子的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學生，未來能有更成功的一面，呈現新一代的港工的教育精神與理想。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endParaRPr lang="zh-TW" altLang="en-US" b="1" dirty="0">
              <a:solidFill>
                <a:srgbClr val="FFFF00"/>
              </a:solidFill>
            </a:endParaRPr>
          </a:p>
          <a:p>
            <a:pPr>
              <a:lnSpc>
                <a:spcPct val="140000"/>
              </a:lnSpc>
              <a:buFont typeface="Wingdings" pitchFamily="2" charset="2"/>
              <a:buChar char="Ø"/>
            </a:pPr>
            <a:endParaRPr lang="zh-TW" altLang="en-US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en-US" altLang="zh-TW" dirty="0"/>
          </a:p>
        </p:txBody>
      </p:sp>
      <p:pic>
        <p:nvPicPr>
          <p:cNvPr id="190468" name="Picture 4" descr="CIMG0033-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2" y="1268760"/>
            <a:ext cx="4412152" cy="244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69" name="Picture 5" descr="CIMG0038-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07" y="1268760"/>
            <a:ext cx="4680842" cy="24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4" y="3861048"/>
            <a:ext cx="31242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65" y="3918198"/>
            <a:ext cx="36671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66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53"/>
          <p:cNvSpPr>
            <a:spLocks noGrp="1" noChangeArrowheads="1"/>
          </p:cNvSpPr>
          <p:nvPr>
            <p:ph type="title"/>
          </p:nvPr>
        </p:nvSpPr>
        <p:spPr>
          <a:xfrm>
            <a:off x="539552" y="1052736"/>
            <a:ext cx="8229600" cy="2232248"/>
          </a:xfrm>
          <a:noFill/>
          <a:ln/>
        </p:spPr>
        <p:txBody>
          <a:bodyPr/>
          <a:lstStyle/>
          <a:p>
            <a:pPr algn="l"/>
            <a:r>
              <a:rPr lang="zh-TW" altLang="en-US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選擇你</a:t>
            </a:r>
            <a:r>
              <a:rPr lang="en-US" altLang="zh-TW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妳</a:t>
            </a:r>
            <a:r>
              <a:rPr lang="en-US" altLang="zh-TW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所愛，</a:t>
            </a:r>
            <a:r>
              <a:rPr lang="en-US" altLang="zh-TW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     愛你</a:t>
            </a:r>
            <a:r>
              <a:rPr lang="en-US" altLang="zh-TW" sz="6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6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妳</a:t>
            </a:r>
            <a:r>
              <a:rPr lang="en-US" altLang="zh-TW" sz="66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6600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所選擇</a:t>
            </a:r>
            <a:endParaRPr lang="zh-TW" altLang="en-US" sz="6000" b="1" dirty="0">
              <a:solidFill>
                <a:srgbClr val="FFFF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Rectangle 2053"/>
          <p:cNvSpPr txBox="1">
            <a:spLocks noChangeArrowheads="1"/>
          </p:cNvSpPr>
          <p:nvPr/>
        </p:nvSpPr>
        <p:spPr bwMode="auto">
          <a:xfrm>
            <a:off x="539552" y="3861048"/>
            <a:ext cx="8229600" cy="230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sz="4800" kern="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祝 各位家長及同學在港工</a:t>
            </a:r>
            <a:r>
              <a:rPr lang="en-US" altLang="zh-TW" sz="4800" kern="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kern="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600" kern="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有充實愉快的三年</a:t>
            </a:r>
            <a:endParaRPr lang="zh-TW" altLang="en-US" sz="6600" kern="0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55650" y="1484313"/>
            <a:ext cx="77057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1093788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indent="0"/>
            <a:r>
              <a:rPr lang="zh-TW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一年級學生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綜高二年級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2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0" indent="0"/>
            <a:r>
              <a:rPr lang="zh-TW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培育基礎電子技術為主，輔導學生考取</a:t>
            </a:r>
            <a:r>
              <a:rPr lang="zh-TW" altLang="en-US" sz="3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丙級工業電子證照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推甄加分</a:t>
            </a:r>
            <a:r>
              <a:rPr lang="en-US" altLang="zh-TW" sz="3200" b="1" u="sng" dirty="0">
                <a:solidFill>
                  <a:srgbClr val="FF33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5%</a:t>
            </a:r>
            <a:r>
              <a:rPr lang="en-US" altLang="zh-TW" sz="32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sz="3200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  <a:cs typeface="Times New Roman" panose="02020603050405020304" pitchFamily="18" charset="0"/>
            </a:endParaRPr>
          </a:p>
          <a:p>
            <a:pPr marL="0" indent="0"/>
            <a:endParaRPr lang="zh-TW" alt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11188" y="260648"/>
            <a:ext cx="7793037" cy="90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1pPr>
            <a:lvl2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2pPr>
            <a:lvl3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3pPr>
            <a:lvl4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4pPr>
            <a:lvl5pPr algn="ctr"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8" charset="-120"/>
              </a:defRPr>
            </a:lvl9pPr>
          </a:lstStyle>
          <a:p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電子科培育特色</a:t>
            </a:r>
            <a:r>
              <a:rPr lang="en-US" altLang="zh-TW" b="1" dirty="0">
                <a:solidFill>
                  <a:srgbClr val="FFCC00"/>
                </a:solidFill>
                <a:ea typeface="標楷體" pitchFamily="65" charset="-120"/>
              </a:rPr>
              <a:t>-</a:t>
            </a:r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證照</a:t>
            </a:r>
          </a:p>
        </p:txBody>
      </p:sp>
      <p:sp>
        <p:nvSpPr>
          <p:cNvPr id="2" name="矩形 1"/>
          <p:cNvSpPr/>
          <p:nvPr/>
        </p:nvSpPr>
        <p:spPr>
          <a:xfrm>
            <a:off x="755650" y="3531000"/>
            <a:ext cx="79928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二、三年級</a:t>
            </a: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學生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綜高三年級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進階電子技術為主，輔導學生考取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b="1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乙</a:t>
            </a:r>
            <a:r>
              <a:rPr lang="zh-TW" altLang="en-US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級數位電子證照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技優、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推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甄加分</a:t>
            </a:r>
            <a:r>
              <a:rPr lang="en-US" altLang="zh-TW" b="1" u="sng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en-US" altLang="zh-TW" b="1" u="sng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%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讓學生以取得證照來展現自信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符合技</a:t>
            </a: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職教育精神。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CC00"/>
                </a:solidFill>
                <a:ea typeface="標楷體" pitchFamily="65" charset="-120"/>
              </a:rPr>
              <a:t>電子科培育特色</a:t>
            </a:r>
            <a:r>
              <a:rPr lang="en-US" altLang="zh-TW" b="1" dirty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b="1" dirty="0" smtClean="0">
                <a:solidFill>
                  <a:srgbClr val="FFCC00"/>
                </a:solidFill>
                <a:ea typeface="標楷體" pitchFamily="65" charset="-120"/>
              </a:rPr>
              <a:t>競賽</a:t>
            </a:r>
            <a:endParaRPr lang="zh-TW" altLang="en-US" b="1" dirty="0">
              <a:solidFill>
                <a:srgbClr val="FFCC00"/>
              </a:solidFill>
              <a:ea typeface="標楷體" pitchFamily="65" charset="-120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341439"/>
            <a:ext cx="7941319" cy="187153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TW" altLang="en-US" dirty="0" smtClean="0">
                <a:ea typeface="標楷體" pitchFamily="65" charset="-120"/>
              </a:rPr>
              <a:t>本科配合技職學校的技術本位，發展多方向的</a:t>
            </a:r>
            <a:r>
              <a:rPr lang="zh-TW" altLang="en-US" b="1" u="sng" dirty="0" smtClean="0">
                <a:solidFill>
                  <a:srgbClr val="FFCC00"/>
                </a:solidFill>
                <a:ea typeface="標楷體" pitchFamily="65" charset="-120"/>
              </a:rPr>
              <a:t>技能訓練</a:t>
            </a:r>
            <a:r>
              <a:rPr lang="zh-TW" altLang="en-US" dirty="0" smtClean="0">
                <a:ea typeface="標楷體" pitchFamily="65" charset="-120"/>
              </a:rPr>
              <a:t>，針對學生的能力與興趣加以培養訓練，在各項</a:t>
            </a:r>
            <a:r>
              <a:rPr lang="zh-TW" altLang="en-US" b="1" u="sng" dirty="0" smtClean="0">
                <a:solidFill>
                  <a:srgbClr val="FFCC00"/>
                </a:solidFill>
                <a:ea typeface="標楷體" pitchFamily="65" charset="-120"/>
              </a:rPr>
              <a:t>技能競賽</a:t>
            </a:r>
            <a:r>
              <a:rPr lang="zh-TW" altLang="en-US" dirty="0" smtClean="0">
                <a:ea typeface="標楷體" pitchFamily="65" charset="-120"/>
              </a:rPr>
              <a:t>中得到優良的成績表現。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83569" y="3212976"/>
            <a:ext cx="780728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TW" b="1" dirty="0" smtClean="0">
                <a:solidFill>
                  <a:srgbClr val="FF3300"/>
                </a:solidFill>
                <a:latin typeface="新細明體"/>
                <a:ea typeface="新細明體"/>
              </a:rPr>
              <a:t>※</a:t>
            </a:r>
            <a:r>
              <a:rPr lang="zh-TW" altLang="en-US" b="1" dirty="0" smtClean="0">
                <a:solidFill>
                  <a:srgbClr val="FF3300"/>
                </a:solidFill>
                <a:ea typeface="標楷體" pitchFamily="65" charset="-120"/>
              </a:rPr>
              <a:t>全國</a:t>
            </a:r>
            <a:r>
              <a:rPr lang="zh-TW" altLang="en-US" b="1" dirty="0">
                <a:solidFill>
                  <a:srgbClr val="FF3300"/>
                </a:solidFill>
                <a:ea typeface="標楷體" pitchFamily="65" charset="-120"/>
              </a:rPr>
              <a:t>技能競賽</a:t>
            </a:r>
            <a:r>
              <a:rPr lang="zh-TW" altLang="en-US" b="1" dirty="0">
                <a:ea typeface="標楷體" pitchFamily="65" charset="-120"/>
              </a:rPr>
              <a:t>：</a:t>
            </a:r>
            <a:r>
              <a:rPr lang="en-US" altLang="zh-TW" sz="2400" dirty="0">
                <a:ea typeface="標楷體" pitchFamily="65" charset="-120"/>
              </a:rPr>
              <a:t>(</a:t>
            </a:r>
            <a:r>
              <a:rPr lang="zh-TW" altLang="en-US" sz="2400" dirty="0">
                <a:ea typeface="標楷體" pitchFamily="65" charset="-120"/>
              </a:rPr>
              <a:t>每職種</a:t>
            </a:r>
            <a:r>
              <a:rPr lang="zh-TW" altLang="en-US" sz="2400" dirty="0" smtClean="0">
                <a:ea typeface="標楷體" pitchFamily="65" charset="-120"/>
              </a:rPr>
              <a:t>可</a:t>
            </a:r>
            <a:r>
              <a:rPr lang="zh-TW" altLang="en-US" sz="2400" b="1" dirty="0" smtClean="0">
                <a:solidFill>
                  <a:srgbClr val="FF3300"/>
                </a:solidFill>
                <a:ea typeface="標楷體" pitchFamily="65" charset="-120"/>
              </a:rPr>
              <a:t>報名</a:t>
            </a:r>
            <a:r>
              <a:rPr lang="en-US" altLang="zh-TW" sz="2400" b="1" dirty="0" smtClean="0">
                <a:solidFill>
                  <a:srgbClr val="FF3300"/>
                </a:solidFill>
                <a:ea typeface="標楷體" pitchFamily="65" charset="-120"/>
              </a:rPr>
              <a:t>6</a:t>
            </a:r>
            <a:r>
              <a:rPr lang="zh-TW" altLang="en-US" sz="2400" b="1" dirty="0" smtClean="0">
                <a:solidFill>
                  <a:srgbClr val="FF3300"/>
                </a:solidFill>
                <a:ea typeface="標楷體" pitchFamily="65" charset="-120"/>
              </a:rPr>
              <a:t>人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</a:p>
          <a:p>
            <a:pPr marL="447675">
              <a:lnSpc>
                <a:spcPct val="90000"/>
              </a:lnSpc>
              <a:buNone/>
            </a:pPr>
            <a:r>
              <a:rPr lang="zh-TW" altLang="en-US" u="sng" dirty="0" smtClean="0">
                <a:ea typeface="標楷體" pitchFamily="65" charset="-120"/>
              </a:rPr>
              <a:t>工業</a:t>
            </a:r>
            <a:r>
              <a:rPr lang="zh-TW" altLang="en-US" u="sng" dirty="0">
                <a:ea typeface="標楷體" pitchFamily="65" charset="-120"/>
              </a:rPr>
              <a:t>電子</a:t>
            </a:r>
            <a:r>
              <a:rPr lang="zh-TW" altLang="en-US" dirty="0">
                <a:ea typeface="標楷體" pitchFamily="65" charset="-120"/>
              </a:rPr>
              <a:t>，</a:t>
            </a:r>
            <a:r>
              <a:rPr lang="zh-TW" altLang="en-US" u="sng" dirty="0">
                <a:ea typeface="標楷體" pitchFamily="65" charset="-120"/>
              </a:rPr>
              <a:t>應用電子</a:t>
            </a:r>
            <a:r>
              <a:rPr lang="zh-TW" altLang="en-US" dirty="0">
                <a:ea typeface="標楷體" pitchFamily="65" charset="-120"/>
              </a:rPr>
              <a:t>，</a:t>
            </a:r>
            <a:r>
              <a:rPr lang="zh-TW" altLang="en-US" u="sng" dirty="0">
                <a:ea typeface="標楷體" pitchFamily="65" charset="-120"/>
              </a:rPr>
              <a:t>網頁設計</a:t>
            </a:r>
            <a:r>
              <a:rPr lang="zh-TW" altLang="en-US" dirty="0" smtClean="0">
                <a:ea typeface="標楷體" pitchFamily="65" charset="-120"/>
              </a:rPr>
              <a:t>，</a:t>
            </a:r>
            <a:r>
              <a:rPr lang="en-US" altLang="zh-TW" dirty="0" smtClean="0">
                <a:ea typeface="標楷體" pitchFamily="65" charset="-120"/>
              </a:rPr>
              <a:t/>
            </a:r>
            <a:br>
              <a:rPr lang="en-US" altLang="zh-TW" dirty="0" smtClean="0">
                <a:ea typeface="標楷體" pitchFamily="65" charset="-120"/>
              </a:rPr>
            </a:br>
            <a:r>
              <a:rPr lang="zh-TW" altLang="en-US" u="sng" dirty="0" smtClean="0">
                <a:ea typeface="標楷體" pitchFamily="65" charset="-120"/>
              </a:rPr>
              <a:t>資訊網路技術</a:t>
            </a:r>
            <a:r>
              <a:rPr lang="zh-TW" altLang="en-US" dirty="0">
                <a:ea typeface="標楷體" pitchFamily="65" charset="-120"/>
              </a:rPr>
              <a:t>，</a:t>
            </a:r>
            <a:r>
              <a:rPr lang="zh-TW" altLang="en-US" u="sng" dirty="0">
                <a:ea typeface="標楷體" pitchFamily="65" charset="-120"/>
              </a:rPr>
              <a:t>集體創作</a:t>
            </a:r>
            <a:r>
              <a:rPr lang="zh-TW" altLang="en-US" dirty="0">
                <a:ea typeface="標楷體" pitchFamily="65" charset="-120"/>
              </a:rPr>
              <a:t>等職類</a:t>
            </a:r>
            <a:r>
              <a:rPr lang="zh-TW" altLang="en-US" dirty="0" smtClean="0">
                <a:ea typeface="標楷體" pitchFamily="65" charset="-120"/>
              </a:rPr>
              <a:t>。</a:t>
            </a:r>
            <a:endParaRPr lang="zh-TW" altLang="en-US" dirty="0"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3569" y="4725144"/>
            <a:ext cx="820891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zh-TW" b="1" dirty="0" smtClean="0">
                <a:solidFill>
                  <a:srgbClr val="FFC000"/>
                </a:solidFill>
                <a:latin typeface="新細明體"/>
                <a:ea typeface="新細明體"/>
              </a:rPr>
              <a:t>※</a:t>
            </a:r>
            <a:r>
              <a:rPr lang="zh-TW" altLang="en-US" b="1" dirty="0" smtClean="0">
                <a:solidFill>
                  <a:srgbClr val="FFC000"/>
                </a:solidFill>
                <a:ea typeface="標楷體" pitchFamily="65" charset="-120"/>
              </a:rPr>
              <a:t>全國</a:t>
            </a:r>
            <a:r>
              <a:rPr lang="zh-TW" altLang="en-US" b="1" dirty="0">
                <a:solidFill>
                  <a:srgbClr val="FFC000"/>
                </a:solidFill>
                <a:ea typeface="標楷體" pitchFamily="65" charset="-120"/>
              </a:rPr>
              <a:t>高中職工科技藝競賽</a:t>
            </a:r>
            <a:r>
              <a:rPr lang="zh-TW" altLang="en-US" b="1" dirty="0">
                <a:ea typeface="標楷體" pitchFamily="65" charset="-120"/>
              </a:rPr>
              <a:t>：</a:t>
            </a:r>
            <a:r>
              <a:rPr lang="en-US" altLang="zh-TW" sz="2400" dirty="0">
                <a:ea typeface="標楷體" pitchFamily="65" charset="-120"/>
              </a:rPr>
              <a:t>(</a:t>
            </a:r>
            <a:r>
              <a:rPr lang="zh-TW" altLang="en-US" sz="2400" dirty="0">
                <a:ea typeface="標楷體" pitchFamily="65" charset="-120"/>
              </a:rPr>
              <a:t>每職種只</a:t>
            </a:r>
            <a:r>
              <a:rPr lang="zh-TW" altLang="en-US" sz="2400" dirty="0" smtClean="0">
                <a:ea typeface="標楷體" pitchFamily="65" charset="-120"/>
              </a:rPr>
              <a:t>可</a:t>
            </a:r>
            <a:r>
              <a:rPr lang="zh-TW" altLang="en-US" sz="2400" b="1" dirty="0">
                <a:solidFill>
                  <a:srgbClr val="FFC000"/>
                </a:solidFill>
                <a:ea typeface="標楷體" pitchFamily="65" charset="-120"/>
              </a:rPr>
              <a:t>報名</a:t>
            </a:r>
            <a:r>
              <a:rPr lang="en-US" altLang="zh-TW" sz="2400" b="1" dirty="0" smtClean="0">
                <a:solidFill>
                  <a:srgbClr val="FFC000"/>
                </a:solidFill>
                <a:ea typeface="標楷體" pitchFamily="65" charset="-120"/>
              </a:rPr>
              <a:t>1</a:t>
            </a:r>
            <a:r>
              <a:rPr lang="zh-TW" altLang="en-US" sz="2400" b="1" dirty="0" smtClean="0">
                <a:solidFill>
                  <a:srgbClr val="FFC000"/>
                </a:solidFill>
                <a:ea typeface="標楷體" pitchFamily="65" charset="-120"/>
              </a:rPr>
              <a:t>人</a:t>
            </a:r>
            <a:r>
              <a:rPr lang="en-US" altLang="zh-TW" sz="2400" dirty="0" smtClean="0">
                <a:ea typeface="標楷體" pitchFamily="65" charset="-120"/>
              </a:rPr>
              <a:t>)</a:t>
            </a:r>
          </a:p>
          <a:p>
            <a:pPr marL="447675">
              <a:lnSpc>
                <a:spcPct val="90000"/>
              </a:lnSpc>
              <a:buNone/>
            </a:pPr>
            <a:r>
              <a:rPr lang="zh-TW" altLang="en-US" u="sng" dirty="0" smtClean="0">
                <a:ea typeface="標楷體" pitchFamily="65" charset="-120"/>
              </a:rPr>
              <a:t>工業</a:t>
            </a:r>
            <a:r>
              <a:rPr lang="zh-TW" altLang="en-US" u="sng" dirty="0">
                <a:ea typeface="標楷體" pitchFamily="65" charset="-120"/>
              </a:rPr>
              <a:t>電子</a:t>
            </a:r>
            <a:r>
              <a:rPr lang="zh-TW" altLang="en-US" dirty="0">
                <a:ea typeface="標楷體" pitchFamily="65" charset="-120"/>
              </a:rPr>
              <a:t>，</a:t>
            </a:r>
            <a:r>
              <a:rPr lang="zh-TW" altLang="en-US" u="sng" dirty="0">
                <a:ea typeface="標楷體" pitchFamily="65" charset="-120"/>
              </a:rPr>
              <a:t>數位電子</a:t>
            </a:r>
            <a:r>
              <a:rPr lang="zh-TW" altLang="en-US" dirty="0">
                <a:ea typeface="標楷體" pitchFamily="65" charset="-120"/>
              </a:rPr>
              <a:t>，</a:t>
            </a:r>
            <a:r>
              <a:rPr lang="zh-TW" altLang="en-US" u="sng" dirty="0">
                <a:ea typeface="標楷體" pitchFamily="65" charset="-120"/>
              </a:rPr>
              <a:t>電腦硬體修護</a:t>
            </a:r>
            <a:r>
              <a:rPr lang="zh-TW" altLang="en-US" dirty="0" smtClean="0">
                <a:ea typeface="標楷體" pitchFamily="65" charset="-120"/>
              </a:rPr>
              <a:t>，</a:t>
            </a:r>
            <a:r>
              <a:rPr lang="en-US" altLang="zh-TW" dirty="0" smtClean="0">
                <a:ea typeface="標楷體" pitchFamily="65" charset="-120"/>
              </a:rPr>
              <a:t/>
            </a:r>
            <a:br>
              <a:rPr lang="en-US" altLang="zh-TW" dirty="0" smtClean="0">
                <a:ea typeface="標楷體" pitchFamily="65" charset="-120"/>
              </a:rPr>
            </a:br>
            <a:r>
              <a:rPr lang="zh-TW" altLang="en-US" u="sng" dirty="0" smtClean="0">
                <a:ea typeface="標楷體" pitchFamily="65" charset="-120"/>
              </a:rPr>
              <a:t>電腦</a:t>
            </a:r>
            <a:r>
              <a:rPr lang="zh-TW" altLang="en-US" u="sng" dirty="0">
                <a:ea typeface="標楷體" pitchFamily="65" charset="-120"/>
              </a:rPr>
              <a:t>軟體設計</a:t>
            </a:r>
            <a:r>
              <a:rPr lang="zh-TW" altLang="en-US" dirty="0">
                <a:ea typeface="標楷體" pitchFamily="65" charset="-120"/>
              </a:rPr>
              <a:t>，等職類。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電子科培育</a:t>
            </a:r>
            <a:r>
              <a:rPr lang="zh-TW" altLang="en-US" b="1" dirty="0" smtClean="0">
                <a:solidFill>
                  <a:srgbClr val="FFCC00"/>
                </a:solidFill>
                <a:ea typeface="標楷體" pitchFamily="65" charset="-120"/>
              </a:rPr>
              <a:t>特色</a:t>
            </a:r>
            <a:r>
              <a:rPr lang="en-US" altLang="zh-TW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b="1" dirty="0" smtClean="0">
                <a:solidFill>
                  <a:srgbClr val="FFCC00"/>
                </a:solidFill>
                <a:ea typeface="標楷體" pitchFamily="65" charset="-120"/>
              </a:rPr>
              <a:t>升學</a:t>
            </a:r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及師資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41438"/>
            <a:ext cx="8291512" cy="251961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zh-TW" sz="2800" b="1" dirty="0"/>
              <a:t>   </a:t>
            </a:r>
            <a:r>
              <a:rPr lang="zh-TW" altLang="en-US" sz="2800" b="1" dirty="0" smtClean="0"/>
              <a:t>　　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配合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學校</a:t>
            </a:r>
            <a:r>
              <a:rPr lang="zh-TW" altLang="en-US" sz="2800" b="1" u="sng" dirty="0">
                <a:latin typeface="標楷體" pitchFamily="65" charset="-120"/>
                <a:ea typeface="標楷體" pitchFamily="65" charset="-120"/>
              </a:rPr>
              <a:t>升學規劃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，學生利用</a:t>
            </a:r>
            <a:r>
              <a:rPr lang="zh-TW" altLang="en-US" sz="2800" b="1" u="sng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平日第</a:t>
            </a:r>
            <a:r>
              <a:rPr lang="en-US" altLang="zh-TW" sz="2800" b="1" u="sng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800" b="1" u="sng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u="sng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 b="1" u="sng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節課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800" b="1" u="sng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寒暑假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，實施補救教學，加強一般及專業學科的能力。</a:t>
            </a:r>
            <a:br>
              <a:rPr lang="zh-TW" altLang="en-US" sz="28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其中本科</a:t>
            </a:r>
            <a:r>
              <a:rPr lang="zh-TW" altLang="en-US" sz="2800" b="1" u="sng" dirty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教師學經歷完整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，無論輔導學生技能或學業，均有</a:t>
            </a:r>
            <a:r>
              <a:rPr lang="zh-TW" altLang="en-US" sz="2800" b="1" u="sng" dirty="0">
                <a:solidFill>
                  <a:srgbClr val="FFCC00"/>
                </a:solidFill>
                <a:latin typeface="標楷體" pitchFamily="65" charset="-120"/>
                <a:ea typeface="標楷體" pitchFamily="65" charset="-120"/>
              </a:rPr>
              <a:t>充足的經驗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</a:pPr>
            <a:r>
              <a:rPr lang="zh-TW" altLang="en-US" sz="2800" b="1" dirty="0">
                <a:solidFill>
                  <a:srgbClr val="FD2919"/>
                </a:solidFill>
                <a:ea typeface="標楷體" pitchFamily="65" charset="-120"/>
              </a:rPr>
              <a:t>   </a:t>
            </a:r>
            <a:r>
              <a:rPr lang="zh-TW" altLang="en-US" sz="2800" b="1" u="sng" dirty="0">
                <a:ea typeface="標楷體" pitchFamily="65" charset="-120"/>
              </a:rPr>
              <a:t>教師學歷分析表</a:t>
            </a:r>
          </a:p>
        </p:txBody>
      </p:sp>
      <p:graphicFrame>
        <p:nvGraphicFramePr>
          <p:cNvPr id="239666" name="Group 5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3884764"/>
              </p:ext>
            </p:extLst>
          </p:nvPr>
        </p:nvGraphicFramePr>
        <p:xfrm>
          <a:off x="971600" y="3861048"/>
          <a:ext cx="7200800" cy="2255520"/>
        </p:xfrm>
        <a:graphic>
          <a:graphicData uri="http://schemas.openxmlformats.org/drawingml/2006/table">
            <a:tbl>
              <a:tblPr/>
              <a:tblGrid>
                <a:gridCol w="2592288"/>
                <a:gridCol w="2448272"/>
                <a:gridCol w="2160240"/>
              </a:tblGrid>
              <a:tr h="5039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 位 區 分 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教師數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備   註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</a:tr>
              <a:tr h="489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博  士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8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碩  士</a:t>
                      </a:r>
                      <a:endParaRPr kumimoji="0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7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1FF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  士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1A1FFC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D6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碩士進修中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9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9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57" name="Rectangle 49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電子學程  課程內容</a:t>
            </a:r>
          </a:p>
        </p:txBody>
      </p:sp>
      <p:graphicFrame>
        <p:nvGraphicFramePr>
          <p:cNvPr id="171317" name="Group 30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90513261"/>
              </p:ext>
            </p:extLst>
          </p:nvPr>
        </p:nvGraphicFramePr>
        <p:xfrm>
          <a:off x="467544" y="1700808"/>
          <a:ext cx="8229600" cy="4573096"/>
        </p:xfrm>
        <a:graphic>
          <a:graphicData uri="http://schemas.openxmlformats.org/drawingml/2006/table">
            <a:tbl>
              <a:tblPr/>
              <a:tblGrid>
                <a:gridCol w="1722437"/>
                <a:gridCol w="2170113"/>
                <a:gridCol w="2168525"/>
                <a:gridCol w="2168525"/>
              </a:tblGrid>
              <a:tr h="5762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課程分類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課程種類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88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一年級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二年級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三年級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3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基礎電子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領域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職業試探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基本電學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數位邏輯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電子學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電子學實習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基本電學實習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電子電路實習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專題製作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7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微電腦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領域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程式設計實習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微處理機實習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單晶片實習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專題製作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39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IC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設計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領域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3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數位邏輯實習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電腦繪圖實習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CPLD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實習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專題製作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11560" y="2996952"/>
            <a:ext cx="1440160" cy="830997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  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11560" y="4043566"/>
            <a:ext cx="1440160" cy="830997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  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9673" y="5229200"/>
            <a:ext cx="1440160" cy="830997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  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綜高</a:t>
            </a:r>
            <a:r>
              <a:rPr lang="en-US" altLang="zh-TW" b="1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b="1" dirty="0" smtClean="0">
                <a:solidFill>
                  <a:srgbClr val="FFCC00"/>
                </a:solidFill>
                <a:ea typeface="標楷體" pitchFamily="65" charset="-120"/>
              </a:rPr>
              <a:t>電子學程 課程</a:t>
            </a:r>
            <a:r>
              <a:rPr lang="zh-TW" altLang="en-US" b="1" dirty="0">
                <a:solidFill>
                  <a:srgbClr val="FFCC00"/>
                </a:solidFill>
                <a:ea typeface="標楷體" pitchFamily="65" charset="-120"/>
              </a:rPr>
              <a:t>內容</a:t>
            </a:r>
          </a:p>
        </p:txBody>
      </p:sp>
      <p:graphicFrame>
        <p:nvGraphicFramePr>
          <p:cNvPr id="232510" name="Group 6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65357610"/>
              </p:ext>
            </p:extLst>
          </p:nvPr>
        </p:nvGraphicFramePr>
        <p:xfrm>
          <a:off x="755576" y="1556792"/>
          <a:ext cx="7859216" cy="4530728"/>
        </p:xfrm>
        <a:graphic>
          <a:graphicData uri="http://schemas.openxmlformats.org/drawingml/2006/table">
            <a:tbl>
              <a:tblPr/>
              <a:tblGrid>
                <a:gridCol w="633413"/>
                <a:gridCol w="974725"/>
                <a:gridCol w="3125539"/>
                <a:gridCol w="3125539"/>
              </a:tblGrid>
              <a:tr h="59531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年級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專業科目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實習科目</a:t>
                      </a:r>
                      <a:endParaRPr kumimoji="1" lang="zh-TW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選修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核心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)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基本電學</a:t>
                      </a:r>
                      <a:r>
                        <a:rPr kumimoji="1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ⅠⅡ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程式設計實習</a:t>
                      </a:r>
                      <a:r>
                        <a:rPr kumimoji="1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ⅠⅡ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電子學</a:t>
                      </a:r>
                      <a:r>
                        <a:rPr kumimoji="1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ⅠⅡ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電子學實習</a:t>
                      </a:r>
                      <a:r>
                        <a:rPr kumimoji="1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ⅠⅡ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數位邏輯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數位邏輯實習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選修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電子電路實習</a:t>
                      </a:r>
                      <a:r>
                        <a:rPr kumimoji="1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ⅠⅡ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單晶片控制實習</a:t>
                      </a:r>
                      <a:r>
                        <a:rPr kumimoji="1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ⅠⅡ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微處理機實習</a:t>
                      </a:r>
                      <a:r>
                        <a:rPr kumimoji="1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ⅠⅡ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CPLD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實習</a:t>
                      </a:r>
                      <a:r>
                        <a:rPr kumimoji="1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ⅠⅡ</a:t>
                      </a:r>
                      <a:endParaRPr kumimoji="1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1" lang="zh-TW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專題製作</a:t>
                      </a:r>
                      <a:r>
                        <a:rPr kumimoji="1" lang="en-US" altLang="zh-TW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ⅠⅡ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zh-TW" altLang="en-US" sz="49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學生畢業</a:t>
            </a:r>
            <a:r>
              <a:rPr lang="zh-TW" altLang="en-US" sz="49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條件</a:t>
            </a:r>
            <a:r>
              <a:rPr lang="en-US" altLang="zh-TW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105</a:t>
            </a:r>
            <a:r>
              <a:rPr lang="zh-TW" alt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</a:t>
            </a:r>
            <a:r>
              <a:rPr lang="zh-TW" altLang="en-US" sz="3600" b="1" dirty="0">
                <a:solidFill>
                  <a:srgbClr val="FFC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度入學學生畢業</a:t>
            </a:r>
            <a:r>
              <a:rPr lang="zh-TW" altLang="en-US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條件</a:t>
            </a:r>
            <a:r>
              <a:rPr lang="zh-TW" altLang="en-US" sz="40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40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776864" cy="4248472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規定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畢業總學分達</a:t>
            </a:r>
            <a:r>
              <a:rPr lang="en-US" altLang="zh-TW" sz="3200" b="1" u="sng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160 </a:t>
            </a:r>
            <a:r>
              <a:rPr lang="zh-TW" altLang="en-US" sz="3200" b="1" u="sng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學分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除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實用技能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學程達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150 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學分以上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體育、國防通識、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健康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與護理、必修科目、選修科目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若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未達畢業總學分之規定但已修畢達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120 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學分以上者，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發予</a:t>
            </a:r>
            <a:r>
              <a:rPr lang="zh-TW" altLang="en-US" sz="3200" b="1" u="sng" dirty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修業</a:t>
            </a:r>
            <a:r>
              <a:rPr lang="zh-TW" altLang="en-US" sz="3200" b="1" u="sng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證明書</a:t>
            </a:r>
            <a:r>
              <a:rPr lang="en-US" altLang="zh-TW" sz="3200" b="1" u="sng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(&gt;120)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endParaRPr lang="en-US" altLang="zh-TW" sz="3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未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足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120 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學分者，則僅發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予</a:t>
            </a:r>
            <a: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200" b="1" u="sng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修業成績單</a:t>
            </a:r>
            <a:r>
              <a:rPr lang="en-US" altLang="zh-TW" sz="3200" b="1" u="sng" dirty="0" smtClean="0">
                <a:solidFill>
                  <a:srgbClr val="FFCC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(&lt;120)</a:t>
            </a:r>
            <a:r>
              <a:rPr lang="zh-TW" altLang="en-US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鳳舞九天">
  <a:themeElements>
    <a:clrScheme name="鳳舞九天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50742F"/>
      </a:accent1>
      <a:accent2>
        <a:srgbClr val="268868"/>
      </a:accent2>
      <a:accent3>
        <a:srgbClr val="33BD56"/>
      </a:accent3>
      <a:accent4>
        <a:srgbClr val="4BC5B9"/>
      </a:accent4>
      <a:accent5>
        <a:srgbClr val="3163CA"/>
      </a:accent5>
      <a:accent6>
        <a:srgbClr val="4B14AA"/>
      </a:accent6>
      <a:hlink>
        <a:srgbClr val="D9BE02"/>
      </a:hlink>
      <a:folHlink>
        <a:srgbClr val="F900F9"/>
      </a:folHlink>
    </a:clrScheme>
    <a:fontScheme name="鳳舞九天">
      <a:majorFont>
        <a:latin typeface="Footlight MT Light"/>
        <a:ea typeface=""/>
        <a:cs typeface=""/>
        <a:font script="Jpan" typeface="ＭＳ Ｐゴシック"/>
        <a:font script="Hang" typeface="맑은 고딕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oudy Old Style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鳳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tile tx="0" ty="0" sx="50000" sy="5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</Template>
  <TotalTime>5312</TotalTime>
  <Words>1814</Words>
  <Application>Microsoft Office PowerPoint</Application>
  <PresentationFormat>如螢幕大小 (4:3)</PresentationFormat>
  <Paragraphs>396</Paragraphs>
  <Slides>34</Slides>
  <Notes>24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6" baseType="lpstr">
      <vt:lpstr>鳳舞九天</vt:lpstr>
      <vt:lpstr>Visio</vt:lpstr>
      <vt:lpstr>南港高工 電子學程  簡報</vt:lpstr>
      <vt:lpstr>PowerPoint 簡報</vt:lpstr>
      <vt:lpstr>電子科 歷史與科徽</vt:lpstr>
      <vt:lpstr>PowerPoint 簡報</vt:lpstr>
      <vt:lpstr>電子科培育特色-競賽</vt:lpstr>
      <vt:lpstr>電子科培育特色-升學及師資</vt:lpstr>
      <vt:lpstr>電子學程  課程內容</vt:lpstr>
      <vt:lpstr>綜高-電子學程 課程內容</vt:lpstr>
      <vt:lpstr>學生畢業條件 （105學年度入學學生畢業條件）</vt:lpstr>
      <vt:lpstr>不同身分別學生畢業條件標準</vt:lpstr>
      <vt:lpstr>實習工場配置與設備</vt:lpstr>
      <vt:lpstr>實習工場配置表-1F</vt:lpstr>
      <vt:lpstr>實習工場配置表-2F</vt:lpstr>
      <vt:lpstr>教學成果-技能檢定</vt:lpstr>
      <vt:lpstr>教學成果-技能競賽成果統計</vt:lpstr>
      <vt:lpstr>PowerPoint 簡報</vt:lpstr>
      <vt:lpstr>電子科(學程)-選手訓練</vt:lpstr>
      <vt:lpstr>PowerPoint 簡報</vt:lpstr>
      <vt:lpstr>PowerPoint 簡報</vt:lpstr>
      <vt:lpstr>PowerPoint 簡報</vt:lpstr>
      <vt:lpstr>學生進路分析-業界聘用意願</vt:lpstr>
      <vt:lpstr>學生進路分析-業界聘用意願</vt:lpstr>
      <vt:lpstr>PowerPoint 簡報</vt:lpstr>
      <vt:lpstr>PowerPoint 簡報</vt:lpstr>
      <vt:lpstr>學生升學分析圖</vt:lpstr>
      <vt:lpstr>PowerPoint 簡報</vt:lpstr>
      <vt:lpstr>PowerPoint 簡報</vt:lpstr>
      <vt:lpstr>多元活動 1</vt:lpstr>
      <vt:lpstr>多元活動 2</vt:lpstr>
      <vt:lpstr>多元活動 3</vt:lpstr>
      <vt:lpstr>多元活動 4 專題製作發表</vt:lpstr>
      <vt:lpstr>總 結</vt:lpstr>
      <vt:lpstr>PowerPoint 簡報</vt:lpstr>
      <vt:lpstr>選擇你(妳)所愛，      愛你(妳)所選擇</vt:lpstr>
    </vt:vector>
  </TitlesOfParts>
  <Company>南港高工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電子科簡介</dc:title>
  <dc:creator>nkhs-102</dc:creator>
  <cp:lastModifiedBy>nkhs-102</cp:lastModifiedBy>
  <cp:revision>205</cp:revision>
  <dcterms:created xsi:type="dcterms:W3CDTF">2003-03-17T05:39:58Z</dcterms:created>
  <dcterms:modified xsi:type="dcterms:W3CDTF">2016-12-21T03:31:02Z</dcterms:modified>
</cp:coreProperties>
</file>